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2.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3.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4.xml" ContentType="application/vnd.openxmlformats-officedocument.drawingml.chart+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6"/>
  </p:notesMasterIdLst>
  <p:sldIdLst>
    <p:sldId id="256" r:id="rId2"/>
    <p:sldId id="613" r:id="rId3"/>
    <p:sldId id="287" r:id="rId4"/>
    <p:sldId id="674" r:id="rId5"/>
    <p:sldId id="297" r:id="rId6"/>
    <p:sldId id="455" r:id="rId7"/>
    <p:sldId id="689" r:id="rId8"/>
    <p:sldId id="688" r:id="rId9"/>
    <p:sldId id="595" r:id="rId10"/>
    <p:sldId id="678" r:id="rId11"/>
    <p:sldId id="679" r:id="rId12"/>
    <p:sldId id="680" r:id="rId13"/>
    <p:sldId id="610" r:id="rId14"/>
    <p:sldId id="681" r:id="rId15"/>
    <p:sldId id="612" r:id="rId16"/>
    <p:sldId id="682" r:id="rId17"/>
    <p:sldId id="614" r:id="rId18"/>
    <p:sldId id="569" r:id="rId19"/>
    <p:sldId id="570" r:id="rId20"/>
    <p:sldId id="571" r:id="rId21"/>
    <p:sldId id="572" r:id="rId22"/>
    <p:sldId id="573" r:id="rId23"/>
    <p:sldId id="574" r:id="rId24"/>
    <p:sldId id="652" r:id="rId25"/>
    <p:sldId id="676" r:id="rId26"/>
    <p:sldId id="273" r:id="rId27"/>
    <p:sldId id="274" r:id="rId28"/>
    <p:sldId id="666" r:id="rId29"/>
    <p:sldId id="667" r:id="rId30"/>
    <p:sldId id="647" r:id="rId31"/>
    <p:sldId id="673" r:id="rId32"/>
    <p:sldId id="675" r:id="rId33"/>
    <p:sldId id="677" r:id="rId34"/>
    <p:sldId id="528" r:id="rId35"/>
    <p:sldId id="636" r:id="rId36"/>
    <p:sldId id="657" r:id="rId37"/>
    <p:sldId id="662" r:id="rId38"/>
    <p:sldId id="600" r:id="rId39"/>
    <p:sldId id="609" r:id="rId40"/>
    <p:sldId id="601" r:id="rId41"/>
    <p:sldId id="347" r:id="rId42"/>
    <p:sldId id="341" r:id="rId43"/>
    <p:sldId id="683" r:id="rId44"/>
    <p:sldId id="630" r:id="rId45"/>
    <p:sldId id="299" r:id="rId46"/>
    <p:sldId id="604" r:id="rId47"/>
    <p:sldId id="301" r:id="rId48"/>
    <p:sldId id="606" r:id="rId49"/>
    <p:sldId id="313" r:id="rId50"/>
    <p:sldId id="607" r:id="rId51"/>
    <p:sldId id="621" r:id="rId52"/>
    <p:sldId id="608" r:id="rId53"/>
    <p:sldId id="663" r:id="rId54"/>
    <p:sldId id="659" r:id="rId55"/>
    <p:sldId id="637" r:id="rId56"/>
    <p:sldId id="660" r:id="rId57"/>
    <p:sldId id="664" r:id="rId58"/>
    <p:sldId id="352" r:id="rId59"/>
    <p:sldId id="611" r:id="rId60"/>
    <p:sldId id="684" r:id="rId61"/>
    <p:sldId id="620" r:id="rId62"/>
    <p:sldId id="665" r:id="rId63"/>
    <p:sldId id="628" r:id="rId64"/>
    <p:sldId id="622" r:id="rId65"/>
    <p:sldId id="626" r:id="rId66"/>
    <p:sldId id="627" r:id="rId67"/>
    <p:sldId id="629" r:id="rId68"/>
    <p:sldId id="623" r:id="rId69"/>
    <p:sldId id="631" r:id="rId70"/>
    <p:sldId id="624" r:id="rId71"/>
    <p:sldId id="632" r:id="rId72"/>
    <p:sldId id="625" r:id="rId73"/>
    <p:sldId id="656" r:id="rId74"/>
    <p:sldId id="655" r:id="rId75"/>
    <p:sldId id="547" r:id="rId76"/>
    <p:sldId id="635" r:id="rId77"/>
    <p:sldId id="690" r:id="rId78"/>
    <p:sldId id="691" r:id="rId79"/>
    <p:sldId id="638" r:id="rId80"/>
    <p:sldId id="639" r:id="rId81"/>
    <p:sldId id="640" r:id="rId82"/>
    <p:sldId id="692" r:id="rId83"/>
    <p:sldId id="693" r:id="rId84"/>
    <p:sldId id="694" r:id="rId85"/>
    <p:sldId id="644" r:id="rId86"/>
    <p:sldId id="658" r:id="rId87"/>
    <p:sldId id="619" r:id="rId88"/>
    <p:sldId id="633" r:id="rId89"/>
    <p:sldId id="260" r:id="rId90"/>
    <p:sldId id="261" r:id="rId91"/>
    <p:sldId id="641" r:id="rId92"/>
    <p:sldId id="642" r:id="rId93"/>
    <p:sldId id="542" r:id="rId94"/>
    <p:sldId id="267" r:id="rId95"/>
    <p:sldId id="268" r:id="rId96"/>
    <p:sldId id="269" r:id="rId97"/>
    <p:sldId id="277" r:id="rId98"/>
    <p:sldId id="279" r:id="rId99"/>
    <p:sldId id="280" r:id="rId100"/>
    <p:sldId id="653" r:id="rId101"/>
    <p:sldId id="654" r:id="rId102"/>
    <p:sldId id="271" r:id="rId103"/>
    <p:sldId id="645" r:id="rId104"/>
    <p:sldId id="643" r:id="rId105"/>
    <p:sldId id="651" r:id="rId106"/>
    <p:sldId id="650" r:id="rId107"/>
    <p:sldId id="438" r:id="rId108"/>
    <p:sldId id="497" r:id="rId109"/>
    <p:sldId id="439" r:id="rId110"/>
    <p:sldId id="496" r:id="rId111"/>
    <p:sldId id="440" r:id="rId112"/>
    <p:sldId id="454" r:id="rId113"/>
    <p:sldId id="585" r:id="rId114"/>
    <p:sldId id="350" r:id="rId115"/>
    <p:sldId id="278" r:id="rId116"/>
    <p:sldId id="668" r:id="rId117"/>
    <p:sldId id="372" r:id="rId118"/>
    <p:sldId id="374" r:id="rId119"/>
    <p:sldId id="345" r:id="rId120"/>
    <p:sldId id="615" r:id="rId121"/>
    <p:sldId id="282" r:id="rId122"/>
    <p:sldId id="284" r:id="rId123"/>
    <p:sldId id="285" r:id="rId124"/>
    <p:sldId id="286" r:id="rId125"/>
    <p:sldId id="616" r:id="rId126"/>
    <p:sldId id="617" r:id="rId127"/>
    <p:sldId id="288" r:id="rId128"/>
    <p:sldId id="296" r:id="rId129"/>
    <p:sldId id="348" r:id="rId130"/>
    <p:sldId id="295" r:id="rId131"/>
    <p:sldId id="349" r:id="rId132"/>
    <p:sldId id="371" r:id="rId133"/>
    <p:sldId id="356" r:id="rId134"/>
    <p:sldId id="357" r:id="rId135"/>
    <p:sldId id="358" r:id="rId136"/>
    <p:sldId id="669" r:id="rId137"/>
    <p:sldId id="360" r:id="rId138"/>
    <p:sldId id="670" r:id="rId139"/>
    <p:sldId id="369" r:id="rId140"/>
    <p:sldId id="671" r:id="rId141"/>
    <p:sldId id="364" r:id="rId142"/>
    <p:sldId id="368" r:id="rId143"/>
    <p:sldId id="672" r:id="rId144"/>
    <p:sldId id="303" r:id="rId145"/>
    <p:sldId id="359" r:id="rId146"/>
    <p:sldId id="578" r:id="rId147"/>
    <p:sldId id="579" r:id="rId148"/>
    <p:sldId id="362" r:id="rId149"/>
    <p:sldId id="582" r:id="rId150"/>
    <p:sldId id="361" r:id="rId151"/>
    <p:sldId id="580" r:id="rId152"/>
    <p:sldId id="363" r:id="rId153"/>
    <p:sldId id="581" r:id="rId154"/>
    <p:sldId id="370" r:id="rId155"/>
    <p:sldId id="649" r:id="rId156"/>
    <p:sldId id="373" r:id="rId157"/>
    <p:sldId id="375" r:id="rId158"/>
    <p:sldId id="379" r:id="rId159"/>
    <p:sldId id="380" r:id="rId160"/>
    <p:sldId id="381" r:id="rId161"/>
    <p:sldId id="382" r:id="rId162"/>
    <p:sldId id="383" r:id="rId163"/>
    <p:sldId id="384" r:id="rId164"/>
    <p:sldId id="385" r:id="rId165"/>
    <p:sldId id="386" r:id="rId166"/>
    <p:sldId id="388" r:id="rId167"/>
    <p:sldId id="387" r:id="rId168"/>
    <p:sldId id="389" r:id="rId169"/>
    <p:sldId id="390" r:id="rId170"/>
    <p:sldId id="391" r:id="rId171"/>
    <p:sldId id="392" r:id="rId172"/>
    <p:sldId id="393" r:id="rId173"/>
    <p:sldId id="394" r:id="rId174"/>
    <p:sldId id="395" r:id="rId175"/>
    <p:sldId id="396" r:id="rId176"/>
    <p:sldId id="502" r:id="rId177"/>
    <p:sldId id="593" r:id="rId178"/>
    <p:sldId id="541" r:id="rId179"/>
    <p:sldId id="512" r:id="rId180"/>
    <p:sldId id="543" r:id="rId181"/>
    <p:sldId id="559" r:id="rId182"/>
    <p:sldId id="560" r:id="rId183"/>
    <p:sldId id="686" r:id="rId184"/>
    <p:sldId id="561" r:id="rId185"/>
    <p:sldId id="562" r:id="rId186"/>
    <p:sldId id="563" r:id="rId187"/>
    <p:sldId id="564" r:id="rId188"/>
    <p:sldId id="565" r:id="rId189"/>
    <p:sldId id="566" r:id="rId190"/>
    <p:sldId id="567" r:id="rId191"/>
    <p:sldId id="568" r:id="rId192"/>
    <p:sldId id="430" r:id="rId193"/>
    <p:sldId id="290" r:id="rId194"/>
    <p:sldId id="281" r:id="rId1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97"/>
    <p:restoredTop sz="95227" autoAdjust="0"/>
  </p:normalViewPr>
  <p:slideViewPr>
    <p:cSldViewPr snapToGrid="0" snapToObjects="1">
      <p:cViewPr varScale="1">
        <p:scale>
          <a:sx n="217" d="100"/>
          <a:sy n="217" d="100"/>
        </p:scale>
        <p:origin x="331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57-CD4F-AA8A-6509EED39B03}"/>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957-CD4F-AA8A-6509EED39B03}"/>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957-CD4F-AA8A-6509EED39B03}"/>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957-CD4F-AA8A-6509EED39B03}"/>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C957-CD4F-AA8A-6509EED39B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1E4-D74D-809D-9C91C2FA3CD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1E4-D74D-809D-9C91C2FA3CDC}"/>
              </c:ext>
            </c:extLst>
          </c:dPt>
          <c:dPt>
            <c:idx val="2"/>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91E4-D74D-809D-9C91C2FA3CDC}"/>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1E4-D74D-809D-9C91C2FA3CDC}"/>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91E4-D74D-809D-9C91C2FA3CD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59B-E046-ACEF-B87C1C98860E}"/>
              </c:ext>
            </c:extLst>
          </c:dPt>
          <c:dPt>
            <c:idx val="1"/>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659B-E046-ACEF-B87C1C98860E}"/>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59B-E046-ACEF-B87C1C98860E}"/>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59B-E046-ACEF-B87C1C98860E}"/>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659B-E046-ACEF-B87C1C98860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1DF2-AC41-9EAF-914F80E414D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DF2-AC41-9EAF-914F80E414D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DF2-AC41-9EAF-914F80E414D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DF2-AC41-9EAF-914F80E414D4}"/>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1DF2-AC41-9EAF-914F80E414D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10/31/22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en.wikipedia.org/wiki/Symposium_on_Principles_of_Distributed_Computing" TargetMode="External"/><Relationship Id="rId13" Type="http://schemas.openxmlformats.org/officeDocument/2006/relationships/hyperlink" Target="https://en.wikipedia.org/wiki/Theorem" TargetMode="External"/><Relationship Id="rId3" Type="http://schemas.openxmlformats.org/officeDocument/2006/relationships/hyperlink" Target="https://en.wikipedia.org/wiki/University_of_California,_Berkeley" TargetMode="External"/><Relationship Id="rId7" Type="http://schemas.openxmlformats.org/officeDocument/2006/relationships/hyperlink" Target="https://en.wikipedia.org/wiki/Conjecture" TargetMode="External"/><Relationship Id="rId12" Type="http://schemas.openxmlformats.org/officeDocument/2006/relationships/hyperlink" Target="https://en.wikipedia.org/wiki/MIT" TargetMode="External"/><Relationship Id="rId2" Type="http://schemas.openxmlformats.org/officeDocument/2006/relationships/slide" Target="../slides/slide145.xml"/><Relationship Id="rId1" Type="http://schemas.openxmlformats.org/officeDocument/2006/relationships/notesMaster" Target="../notesMasters/notesMaster1.xml"/><Relationship Id="rId6" Type="http://schemas.openxmlformats.org/officeDocument/2006/relationships/hyperlink" Target="https://en.wikipedia.org/wiki/CAP_theorem#cite_note-Brewer1999-7" TargetMode="External"/><Relationship Id="rId11" Type="http://schemas.openxmlformats.org/officeDocument/2006/relationships/hyperlink" Target="https://en.wikipedia.org/wiki/Nancy_Lynch" TargetMode="External"/><Relationship Id="rId5" Type="http://schemas.openxmlformats.org/officeDocument/2006/relationships/hyperlink" Target="https://en.wikipedia.org/wiki/CAP_theorem#cite_note-Brewer2012-6" TargetMode="External"/><Relationship Id="rId10" Type="http://schemas.openxmlformats.org/officeDocument/2006/relationships/hyperlink" Target="https://en.wikipedia.org/w/index.php?title=Seth_Gilbert&amp;action=edit&amp;redlink=1" TargetMode="External"/><Relationship Id="rId4" Type="http://schemas.openxmlformats.org/officeDocument/2006/relationships/hyperlink" Target="https://en.wikipedia.org/wiki/Eric_Brewer_(scientist)" TargetMode="External"/><Relationship Id="rId9" Type="http://schemas.openxmlformats.org/officeDocument/2006/relationships/hyperlink" Target="https://en.wikipedia.org/wiki/CAP_theorem#cite_note-Brewer2000-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rabbitmq.com/clustering.html" TargetMode="External"/><Relationship Id="rId2" Type="http://schemas.openxmlformats.org/officeDocument/2006/relationships/slide" Target="../slides/slide156.xml"/><Relationship Id="rId1" Type="http://schemas.openxmlformats.org/officeDocument/2006/relationships/notesMaster" Target="../notesMasters/notesMaster1.xml"/><Relationship Id="rId6" Type="http://schemas.openxmlformats.org/officeDocument/2006/relationships/hyperlink" Target="https://www.rabbitmq.com/ha.html#unsynchronised-mirrors" TargetMode="External"/><Relationship Id="rId5" Type="http://schemas.openxmlformats.org/officeDocument/2006/relationships/hyperlink" Target="https://www.rabbitmq.com/confirms.html" TargetMode="External"/><Relationship Id="rId4" Type="http://schemas.openxmlformats.org/officeDocument/2006/relationships/hyperlink" Target="https://www.rabbitmq.com/ha.html"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63.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64.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ddeea27c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ddeea27ce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3ddeea27ce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890771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29</a:t>
            </a:fld>
            <a:endParaRPr lang="en-US"/>
          </a:p>
        </p:txBody>
      </p:sp>
    </p:spTree>
    <p:extLst>
      <p:ext uri="{BB962C8B-B14F-4D97-AF65-F5344CB8AC3E}">
        <p14:creationId xmlns:p14="http://schemas.microsoft.com/office/powerpoint/2010/main" val="940572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31</a:t>
            </a:fld>
            <a:endParaRPr lang="en-US"/>
          </a:p>
        </p:txBody>
      </p:sp>
    </p:spTree>
    <p:extLst>
      <p:ext uri="{BB962C8B-B14F-4D97-AF65-F5344CB8AC3E}">
        <p14:creationId xmlns:p14="http://schemas.microsoft.com/office/powerpoint/2010/main" val="211109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340081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35</a:t>
            </a:fld>
            <a:endParaRPr lang="en-US"/>
          </a:p>
        </p:txBody>
      </p:sp>
    </p:spTree>
    <p:extLst>
      <p:ext uri="{BB962C8B-B14F-4D97-AF65-F5344CB8AC3E}">
        <p14:creationId xmlns:p14="http://schemas.microsoft.com/office/powerpoint/2010/main" val="18232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36</a:t>
            </a:fld>
            <a:endParaRPr lang="en-US"/>
          </a:p>
        </p:txBody>
      </p:sp>
    </p:spTree>
    <p:extLst>
      <p:ext uri="{BB962C8B-B14F-4D97-AF65-F5344CB8AC3E}">
        <p14:creationId xmlns:p14="http://schemas.microsoft.com/office/powerpoint/2010/main" val="385724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37</a:t>
            </a:fld>
            <a:endParaRPr lang="en-US"/>
          </a:p>
        </p:txBody>
      </p:sp>
    </p:spTree>
    <p:extLst>
      <p:ext uri="{BB962C8B-B14F-4D97-AF65-F5344CB8AC3E}">
        <p14:creationId xmlns:p14="http://schemas.microsoft.com/office/powerpoint/2010/main" val="113084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53</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54</a:t>
            </a:fld>
            <a:endParaRPr lang="en-US"/>
          </a:p>
        </p:txBody>
      </p:sp>
    </p:spTree>
    <p:extLst>
      <p:ext uri="{BB962C8B-B14F-4D97-AF65-F5344CB8AC3E}">
        <p14:creationId xmlns:p14="http://schemas.microsoft.com/office/powerpoint/2010/main" val="130512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55</a:t>
            </a:fld>
            <a:endParaRPr lang="en-US"/>
          </a:p>
        </p:txBody>
      </p:sp>
    </p:spTree>
    <p:extLst>
      <p:ext uri="{BB962C8B-B14F-4D97-AF65-F5344CB8AC3E}">
        <p14:creationId xmlns:p14="http://schemas.microsoft.com/office/powerpoint/2010/main" val="87272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56</a:t>
            </a:fld>
            <a:endParaRPr lang="en-US"/>
          </a:p>
        </p:txBody>
      </p:sp>
    </p:spTree>
    <p:extLst>
      <p:ext uri="{BB962C8B-B14F-4D97-AF65-F5344CB8AC3E}">
        <p14:creationId xmlns:p14="http://schemas.microsoft.com/office/powerpoint/2010/main" val="3070327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Paul Morrison</a:t>
            </a:r>
          </a:p>
        </p:txBody>
      </p:sp>
      <p:sp>
        <p:nvSpPr>
          <p:cNvPr id="4" name="Slide Number Placeholder 3"/>
          <p:cNvSpPr>
            <a:spLocks noGrp="1"/>
          </p:cNvSpPr>
          <p:nvPr>
            <p:ph type="sldNum" sz="quarter" idx="5"/>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4095450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1726432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75</a:t>
            </a:fld>
            <a:endParaRPr lang="en-US"/>
          </a:p>
        </p:txBody>
      </p:sp>
    </p:spTree>
    <p:extLst>
      <p:ext uri="{BB962C8B-B14F-4D97-AF65-F5344CB8AC3E}">
        <p14:creationId xmlns:p14="http://schemas.microsoft.com/office/powerpoint/2010/main" val="299106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4</a:t>
            </a:fld>
            <a:endParaRPr lang="en-US"/>
          </a:p>
        </p:txBody>
      </p:sp>
    </p:spTree>
    <p:extLst>
      <p:ext uri="{BB962C8B-B14F-4D97-AF65-F5344CB8AC3E}">
        <p14:creationId xmlns:p14="http://schemas.microsoft.com/office/powerpoint/2010/main" val="3566954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491a6b2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491a6b2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f491a6b2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92</a:t>
            </a:fld>
            <a:endParaRPr lang="en-US"/>
          </a:p>
        </p:txBody>
      </p:sp>
    </p:spTree>
    <p:extLst>
      <p:ext uri="{BB962C8B-B14F-4D97-AF65-F5344CB8AC3E}">
        <p14:creationId xmlns:p14="http://schemas.microsoft.com/office/powerpoint/2010/main" val="320296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491a6b27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491a6b27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f491a6b27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491a6b27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491a6b27e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f491a6b27e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491a6b27e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f491a6b27e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491a6b27e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f491a6b27e_0_1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491a6b27e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491a6b27e_0_2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491a6b27e_0_2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491a6b27e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491a6b27e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f491a6b27e_0_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491a6b27e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491a6b27e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f491a6b27e_0_2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have an ordered queue, that represents changes to entities in another system. We may want to apply them in order. </a:t>
            </a:r>
          </a:p>
          <a:p>
            <a:endParaRPr lang="en-US" dirty="0"/>
          </a:p>
          <a:p>
            <a:r>
              <a:rPr lang="en-US" dirty="0"/>
              <a:t>If we need to scale, because the rate of arrival exceeds the rate of removal and we will back up, we might want to have multiple consumers read from an ordered queue.</a:t>
            </a:r>
          </a:p>
          <a:p>
            <a:endParaRPr lang="en-US" dirty="0"/>
          </a:p>
          <a:p>
            <a:r>
              <a:rPr lang="en-US" dirty="0"/>
              <a:t>The problem here is that because we lock the first message, and read past, we risk that we will attempt to write from the second message, before the first. </a:t>
            </a:r>
          </a:p>
          <a:p>
            <a:endParaRPr lang="en-US" dirty="0"/>
          </a:p>
          <a:p>
            <a:r>
              <a:rPr lang="en-US" dirty="0"/>
              <a:t>What can we do in this case?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19</a:t>
            </a:fld>
            <a:endParaRPr lang="en-US"/>
          </a:p>
        </p:txBody>
      </p:sp>
    </p:spTree>
    <p:extLst>
      <p:ext uri="{BB962C8B-B14F-4D97-AF65-F5344CB8AC3E}">
        <p14:creationId xmlns:p14="http://schemas.microsoft.com/office/powerpoint/2010/main" val="3212484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491a6b27e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491a6b27e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f491a6b27e_0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491a6b2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491a6b2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491a6b27e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106</a:t>
            </a:fld>
            <a:endParaRPr lang="en-US"/>
          </a:p>
        </p:txBody>
      </p:sp>
    </p:spTree>
    <p:extLst>
      <p:ext uri="{BB962C8B-B14F-4D97-AF65-F5344CB8AC3E}">
        <p14:creationId xmlns:p14="http://schemas.microsoft.com/office/powerpoint/2010/main" val="268782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107</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109</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111</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Provider Contract is a description of a service offered by a provider</a:t>
            </a:r>
          </a:p>
          <a:p>
            <a:r>
              <a:rPr lang="en-GB" dirty="0"/>
              <a:t>A Consumer Contract is a description of the extent to which a consumer utilises a Provider Contract</a:t>
            </a:r>
          </a:p>
          <a:p>
            <a:r>
              <a:rPr lang="en-GB" dirty="0"/>
              <a:t>A Consumer Driven Contract is a description of how a provider satisfies an aggregate of Consumer Contracts</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112</a:t>
            </a:fld>
            <a:endParaRPr lang="en-US"/>
          </a:p>
        </p:txBody>
      </p:sp>
    </p:spTree>
    <p:extLst>
      <p:ext uri="{BB962C8B-B14F-4D97-AF65-F5344CB8AC3E}">
        <p14:creationId xmlns:p14="http://schemas.microsoft.com/office/powerpoint/2010/main" val="108701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118</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May Flow - Routing changes: to </a:t>
            </a:r>
            <a:r>
              <a:rPr lang="en-US" dirty="0" err="1"/>
              <a:t>dlq</a:t>
            </a:r>
            <a:r>
              <a:rPr lang="en-US" dirty="0"/>
              <a:t> for example</a:t>
            </a:r>
          </a:p>
        </p:txBody>
      </p:sp>
      <p:sp>
        <p:nvSpPr>
          <p:cNvPr id="4" name="Slide Number Placeholder 3"/>
          <p:cNvSpPr>
            <a:spLocks noGrp="1"/>
          </p:cNvSpPr>
          <p:nvPr>
            <p:ph type="sldNum" sz="quarter" idx="5"/>
          </p:nvPr>
        </p:nvSpPr>
        <p:spPr/>
        <p:txBody>
          <a:bodyPr/>
          <a:lstStyle/>
          <a:p>
            <a:fld id="{2C9BF270-F648-CA44-8B20-DE81D7164CE0}" type="slidenum">
              <a:rPr lang="en-US" smtClean="0"/>
              <a:t>135</a:t>
            </a:fld>
            <a:endParaRPr lang="en-US"/>
          </a:p>
        </p:txBody>
      </p:sp>
    </p:spTree>
    <p:extLst>
      <p:ext uri="{BB962C8B-B14F-4D97-AF65-F5344CB8AC3E}">
        <p14:creationId xmlns:p14="http://schemas.microsoft.com/office/powerpoint/2010/main" val="2098555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Created by Eric Brewer</a:t>
            </a:r>
            <a:r>
              <a:rPr lang="en-US" sz="1200" b="1" baseline="0" dirty="0"/>
              <a:t> </a:t>
            </a:r>
            <a:r>
              <a:rPr lang="en-US" dirty="0"/>
              <a:t>According to </a:t>
            </a:r>
            <a:r>
              <a:rPr lang="en-US" dirty="0">
                <a:hlinkClick r:id="rId3" tooltip="University of California, Berkeley"/>
              </a:rPr>
              <a:t>University of California, Berkeley</a:t>
            </a:r>
            <a:r>
              <a:rPr lang="en-US" dirty="0"/>
              <a:t> computer scientist </a:t>
            </a:r>
            <a:r>
              <a:rPr lang="en-US" dirty="0">
                <a:hlinkClick r:id="rId4" tooltip="Eric Brewer (scientist)"/>
              </a:rPr>
              <a:t>Eric Brewer</a:t>
            </a:r>
            <a:r>
              <a:rPr lang="en-US" dirty="0"/>
              <a:t>, the theorem first appeared in autumn 1998.</a:t>
            </a:r>
            <a:r>
              <a:rPr lang="en-US" baseline="30000" dirty="0">
                <a:hlinkClick r:id="rId5"/>
              </a:rPr>
              <a:t>[6]</a:t>
            </a:r>
            <a:r>
              <a:rPr lang="en-US" dirty="0"/>
              <a:t> It was published as the CAP principle in 1999</a:t>
            </a:r>
            <a:r>
              <a:rPr lang="en-US" baseline="30000" dirty="0">
                <a:hlinkClick r:id="rId6"/>
              </a:rPr>
              <a:t>[7]</a:t>
            </a:r>
            <a:r>
              <a:rPr lang="en-US" dirty="0"/>
              <a:t> and presented as a </a:t>
            </a:r>
            <a:r>
              <a:rPr lang="en-US" dirty="0">
                <a:hlinkClick r:id="rId7" tooltip="Conjecture"/>
              </a:rPr>
              <a:t>conjecture</a:t>
            </a:r>
            <a:r>
              <a:rPr lang="en-US" dirty="0"/>
              <a:t> by Brewer at the 2000 </a:t>
            </a:r>
            <a:r>
              <a:rPr lang="en-US" dirty="0">
                <a:hlinkClick r:id="rId8" tooltip="Symposium on Principles of Distributed Computing"/>
              </a:rPr>
              <a:t>Symposium on Principles of Distributed Computing</a:t>
            </a:r>
            <a:r>
              <a:rPr lang="en-US" dirty="0"/>
              <a:t> (PODC).</a:t>
            </a:r>
            <a:r>
              <a:rPr lang="en-US" baseline="30000" dirty="0">
                <a:hlinkClick r:id="rId9"/>
              </a:rPr>
              <a:t>[8]</a:t>
            </a:r>
            <a:r>
              <a:rPr lang="en-US" dirty="0"/>
              <a:t> In 2002, </a:t>
            </a:r>
            <a:r>
              <a:rPr lang="en-US" dirty="0">
                <a:hlinkClick r:id="rId10" tooltip="Seth Gilbert (page does not exist)"/>
              </a:rPr>
              <a:t>Seth Gilbert</a:t>
            </a:r>
            <a:r>
              <a:rPr lang="en-US" dirty="0"/>
              <a:t> and </a:t>
            </a:r>
            <a:r>
              <a:rPr lang="en-US" dirty="0">
                <a:hlinkClick r:id="rId11" tooltip="Nancy Lynch"/>
              </a:rPr>
              <a:t>Nancy Lynch</a:t>
            </a:r>
            <a:r>
              <a:rPr lang="en-US" dirty="0"/>
              <a:t> of </a:t>
            </a:r>
            <a:r>
              <a:rPr lang="en-US" dirty="0">
                <a:hlinkClick r:id="rId12" tooltip="MIT"/>
              </a:rPr>
              <a:t>MIT</a:t>
            </a:r>
            <a:r>
              <a:rPr lang="en-US" dirty="0"/>
              <a:t> published a formal proof of Brewer's conjecture, rendering it a </a:t>
            </a:r>
            <a:r>
              <a:rPr lang="en-US" dirty="0">
                <a:hlinkClick r:id="rId13" tooltip="Theorem"/>
              </a:rPr>
              <a:t>theorem</a:t>
            </a:r>
            <a:r>
              <a:rPr lang="en-US" dirty="0"/>
              <a:t>.</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Consistency</a:t>
            </a:r>
            <a:r>
              <a:rPr lang="en-US" sz="1200" dirty="0"/>
              <a:t> - A read is guaranteed to return the most recent write for a given client.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Availability</a:t>
            </a:r>
            <a:r>
              <a:rPr lang="en-US" sz="1200" dirty="0"/>
              <a:t> - A non-failing node will return a reasonable response within a reasonable amount of time (no error or timeout).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Partition Tolerance</a:t>
            </a:r>
            <a:r>
              <a:rPr lang="en-US" sz="1200" dirty="0"/>
              <a:t> - The system will continue to function when network partitions occur.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67750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choose to requeue anything that is out of order. So given that we have v0, we expect v1. If see v2, we requeue to the end, assuming we have not yet processed v1 and that it is in-flight somewhere.</a:t>
            </a:r>
          </a:p>
          <a:p>
            <a:endParaRPr lang="en-US" dirty="0"/>
          </a:p>
          <a:p>
            <a:r>
              <a:rPr lang="en-US" dirty="0"/>
              <a:t>The problem is that we have now de-ordered the queue, and when we see v3 we will need to requeue that until we get to v2. As we may then process v3 again before we get to v2, we can end up with a lot of extra work</a:t>
            </a:r>
          </a:p>
        </p:txBody>
      </p:sp>
      <p:sp>
        <p:nvSpPr>
          <p:cNvPr id="4" name="Slide Number Placeholder 3"/>
          <p:cNvSpPr>
            <a:spLocks noGrp="1"/>
          </p:cNvSpPr>
          <p:nvPr>
            <p:ph type="sldNum" sz="quarter" idx="5"/>
          </p:nvPr>
        </p:nvSpPr>
        <p:spPr/>
        <p:txBody>
          <a:bodyPr/>
          <a:lstStyle/>
          <a:p>
            <a:fld id="{F949CB24-BEAC-6A41-9A10-BFD56146B867}" type="slidenum">
              <a:rPr lang="en-US" smtClean="0"/>
              <a:pPr/>
              <a:t>20</a:t>
            </a:fld>
            <a:endParaRPr lang="en-US"/>
          </a:p>
        </p:txBody>
      </p:sp>
    </p:spTree>
    <p:extLst>
      <p:ext uri="{BB962C8B-B14F-4D97-AF65-F5344CB8AC3E}">
        <p14:creationId xmlns:p14="http://schemas.microsoft.com/office/powerpoint/2010/main" val="1142713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146</a:t>
            </a:fld>
            <a:endParaRPr lang="en-US"/>
          </a:p>
        </p:txBody>
      </p:sp>
    </p:spTree>
    <p:extLst>
      <p:ext uri="{BB962C8B-B14F-4D97-AF65-F5344CB8AC3E}">
        <p14:creationId xmlns:p14="http://schemas.microsoft.com/office/powerpoint/2010/main" val="1237838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147</a:t>
            </a:fld>
            <a:endParaRPr lang="en-US"/>
          </a:p>
        </p:txBody>
      </p:sp>
    </p:spTree>
    <p:extLst>
      <p:ext uri="{BB962C8B-B14F-4D97-AF65-F5344CB8AC3E}">
        <p14:creationId xmlns:p14="http://schemas.microsoft.com/office/powerpoint/2010/main" val="2787676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Forfeit</a:t>
            </a:r>
            <a:r>
              <a:rPr lang="en-US" sz="1200" b="1" baseline="0" dirty="0"/>
              <a:t> the ability to cope with a network partition. How is this possible? We don’t distribute i.e. an RDBMS running on a single server, or in a cluster with 2-Phase Commit for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Assumption is that we are co-located in a rack and network partitions are rare and can be retried successfully within a timeout; or the server is on fire and we don’t care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148</a:t>
            </a:fld>
            <a:endParaRPr lang="en-US"/>
          </a:p>
        </p:txBody>
      </p:sp>
    </p:spTree>
    <p:extLst>
      <p:ext uri="{BB962C8B-B14F-4D97-AF65-F5344CB8AC3E}">
        <p14:creationId xmlns:p14="http://schemas.microsoft.com/office/powerpoint/2010/main" val="3087886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149</a:t>
            </a:fld>
            <a:endParaRPr lang="en-US"/>
          </a:p>
        </p:txBody>
      </p:sp>
    </p:spTree>
    <p:extLst>
      <p:ext uri="{BB962C8B-B14F-4D97-AF65-F5344CB8AC3E}">
        <p14:creationId xmlns:p14="http://schemas.microsoft.com/office/powerpoint/2010/main" val="1242444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Make minority</a:t>
            </a:r>
            <a:r>
              <a:rPr lang="en-US" sz="1200" baseline="0" dirty="0"/>
              <a:t> partitions unavailable.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Distributed databases tend to use this approach. Tend to work with majority consensus protocols.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Rabbit MQ is here as the </a:t>
            </a:r>
            <a:r>
              <a:rPr lang="en-US" sz="1200" baseline="0" dirty="0" err="1"/>
              <a:t>Mnesia</a:t>
            </a:r>
            <a:r>
              <a:rPr lang="en-US" sz="1200" baseline="0" dirty="0"/>
              <a:t> database works this way.</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150</a:t>
            </a:fld>
            <a:endParaRPr lang="en-US"/>
          </a:p>
        </p:txBody>
      </p:sp>
    </p:spTree>
    <p:extLst>
      <p:ext uri="{BB962C8B-B14F-4D97-AF65-F5344CB8AC3E}">
        <p14:creationId xmlns:p14="http://schemas.microsoft.com/office/powerpoint/2010/main" val="624756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151</a:t>
            </a:fld>
            <a:endParaRPr lang="en-US"/>
          </a:p>
        </p:txBody>
      </p:sp>
    </p:spTree>
    <p:extLst>
      <p:ext uri="{BB962C8B-B14F-4D97-AF65-F5344CB8AC3E}">
        <p14:creationId xmlns:p14="http://schemas.microsoft.com/office/powerpoint/2010/main" val="2734411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Serve data, even if it is stale. May be eventual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Web Caches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Expiration</a:t>
            </a:r>
            <a:r>
              <a:rPr lang="en-US" sz="1200" baseline="0" dirty="0"/>
              <a:t> and Leases, Conflict Resolution (</a:t>
            </a:r>
            <a:r>
              <a:rPr lang="en-US" sz="1200" baseline="0" dirty="0" err="1"/>
              <a:t>Etag</a:t>
            </a:r>
            <a:r>
              <a:rPr lang="en-US" sz="1200" baseline="0" dirty="0"/>
              <a:t>, Last Modified, If-None-Match, If-Modified-Since)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152</a:t>
            </a:fld>
            <a:endParaRPr lang="en-US"/>
          </a:p>
        </p:txBody>
      </p:sp>
    </p:spTree>
    <p:extLst>
      <p:ext uri="{BB962C8B-B14F-4D97-AF65-F5344CB8AC3E}">
        <p14:creationId xmlns:p14="http://schemas.microsoft.com/office/powerpoint/2010/main" val="36020364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153</a:t>
            </a:fld>
            <a:endParaRPr lang="en-US"/>
          </a:p>
        </p:txBody>
      </p:sp>
    </p:spTree>
    <p:extLst>
      <p:ext uri="{BB962C8B-B14F-4D97-AF65-F5344CB8AC3E}">
        <p14:creationId xmlns:p14="http://schemas.microsoft.com/office/powerpoint/2010/main" val="290698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RMQ Cluster we have a leader node, and follower nodes. We want an odd number of nodes, 3 or 5 for examples, so that they can vote on who becomes the leader if the leader stops.</a:t>
            </a:r>
          </a:p>
          <a:p>
            <a:endParaRPr lang="en-US" baseline="0" dirty="0"/>
          </a:p>
          <a:p>
            <a:r>
              <a:rPr lang="en-US" baseline="0" dirty="0"/>
              <a:t>We replicate the exchange data out to all nodes in the cluster.</a:t>
            </a:r>
          </a:p>
          <a:p>
            <a:endParaRPr lang="en-US" baseline="0" dirty="0"/>
          </a:p>
          <a:p>
            <a:r>
              <a:rPr lang="en-US" dirty="0">
                <a:hlinkClick r:id="rId3"/>
              </a:rPr>
              <a:t>Clustering</a:t>
            </a:r>
            <a:r>
              <a:rPr lang="en-US" dirty="0"/>
              <a:t> connects multiple machines together to form a single logical broker. Communication is via </a:t>
            </a:r>
            <a:r>
              <a:rPr lang="en-US" dirty="0" err="1"/>
              <a:t>Erlang</a:t>
            </a:r>
            <a:r>
              <a:rPr lang="en-US" dirty="0"/>
              <a:t> message-passing, so all nodes in the cluster must have the same </a:t>
            </a:r>
            <a:r>
              <a:rPr lang="en-US" dirty="0" err="1"/>
              <a:t>Erlang</a:t>
            </a:r>
            <a:r>
              <a:rPr lang="en-US" dirty="0"/>
              <a:t> cookie. The network links between machines in a cluster </a:t>
            </a:r>
            <a:r>
              <a:rPr lang="en-US" b="1" dirty="0"/>
              <a:t>must</a:t>
            </a:r>
            <a:r>
              <a:rPr lang="en-US" dirty="0"/>
              <a:t> be reliable, and all machines in the cluster must run the same versions of </a:t>
            </a:r>
            <a:r>
              <a:rPr lang="en-US" dirty="0" err="1"/>
              <a:t>RabbitMQ</a:t>
            </a:r>
            <a:r>
              <a:rPr lang="en-US" dirty="0"/>
              <a:t> and </a:t>
            </a:r>
            <a:r>
              <a:rPr lang="en-US" dirty="0" err="1"/>
              <a:t>Erlang</a:t>
            </a:r>
            <a:r>
              <a:rPr lang="en-US" dirty="0"/>
              <a:t>. </a:t>
            </a:r>
          </a:p>
          <a:p>
            <a:endParaRPr lang="en-US" dirty="0"/>
          </a:p>
          <a:p>
            <a:r>
              <a:rPr lang="en-US" dirty="0"/>
              <a:t>Virtual hosts, exchanges, users, and permissions are automatically mirrored across all nodes in a cluster. </a:t>
            </a:r>
          </a:p>
          <a:p>
            <a:endParaRPr lang="en-US" dirty="0"/>
          </a:p>
          <a:p>
            <a:r>
              <a:rPr lang="en-US" dirty="0"/>
              <a:t>Queues may be located on a single node, or </a:t>
            </a:r>
            <a:r>
              <a:rPr lang="en-US" dirty="0">
                <a:hlinkClick r:id="rId4"/>
              </a:rPr>
              <a:t>mirrored across multiple nodes</a:t>
            </a:r>
            <a:r>
              <a:rPr lang="en-US" dirty="0"/>
              <a:t>. A client connecting to any node in a cluster can see all queues in the cluster, even if they are not located on that node. </a:t>
            </a:r>
          </a:p>
          <a:p>
            <a:endParaRPr lang="en-US" dirty="0"/>
          </a:p>
          <a:p>
            <a:r>
              <a:rPr lang="en-US" dirty="0"/>
              <a:t>When a client connects to a queue, it always</a:t>
            </a:r>
            <a:r>
              <a:rPr lang="en-US" baseline="0" dirty="0"/>
              <a:t> connects to the master, via the local node. The other queues only exist for the event of failure.</a:t>
            </a:r>
          </a:p>
          <a:p>
            <a:endParaRPr lang="en-US" baseline="0" dirty="0"/>
          </a:p>
          <a:p>
            <a:r>
              <a:rPr lang="en-US" dirty="0"/>
              <a:t>Each mirrored queue consists of one </a:t>
            </a:r>
            <a:r>
              <a:rPr lang="en-US" i="1" dirty="0"/>
              <a:t>master</a:t>
            </a:r>
            <a:r>
              <a:rPr lang="en-US" dirty="0"/>
              <a:t> and one or more </a:t>
            </a:r>
            <a:r>
              <a:rPr lang="en-US" i="1" dirty="0"/>
              <a:t>mirrors</a:t>
            </a:r>
            <a:r>
              <a:rPr lang="en-US" dirty="0"/>
              <a:t>. The master is hosted on one node commonly referred as the master node. Each queue has its own master node. All operations for a given queue are first applied on the queue's master node and then propagated to mirrors. This involves </a:t>
            </a:r>
            <a:r>
              <a:rPr lang="en-US" dirty="0" err="1"/>
              <a:t>enqueueing</a:t>
            </a:r>
            <a:r>
              <a:rPr lang="en-US" dirty="0"/>
              <a:t> publishes, delivering messages to consumers, tracking </a:t>
            </a:r>
            <a:r>
              <a:rPr lang="en-US" dirty="0">
                <a:hlinkClick r:id="rId5"/>
              </a:rPr>
              <a:t>acknowledgements from consumers</a:t>
            </a:r>
            <a:r>
              <a:rPr lang="en-US" dirty="0"/>
              <a:t> and so on. </a:t>
            </a:r>
          </a:p>
          <a:p>
            <a:r>
              <a:rPr lang="en-US" dirty="0"/>
              <a:t>Queue mirroring implies </a:t>
            </a:r>
            <a:r>
              <a:rPr lang="en-US" dirty="0">
                <a:hlinkClick r:id="rId3"/>
              </a:rPr>
              <a:t>a cluster of nodes</a:t>
            </a:r>
            <a:r>
              <a:rPr lang="en-US" dirty="0"/>
              <a:t>. It is therefore not recommended for use across a WAN (though of course, clients can still connect from as near and as far as needed). </a:t>
            </a:r>
          </a:p>
          <a:p>
            <a:r>
              <a:rPr lang="en-US" dirty="0"/>
              <a:t>Messages published to the queue are replicated to all mirrors. Consumers are connected to the master regardless of which node they connect to, with mirrors dropping messages that have been acknowledged at the master. Queue mirroring therefore enhances availability, but does not distribute load across nodes (all participating nodes each do all the work). </a:t>
            </a:r>
          </a:p>
          <a:p>
            <a:r>
              <a:rPr lang="en-US" dirty="0"/>
              <a:t>If the node that hosts queue master fails, the oldest mirror will be promoted to the new master as long as it </a:t>
            </a:r>
            <a:r>
              <a:rPr lang="en-US" dirty="0" err="1"/>
              <a:t>synchronised</a:t>
            </a:r>
            <a:r>
              <a:rPr lang="en-US" dirty="0"/>
              <a:t>. </a:t>
            </a:r>
            <a:r>
              <a:rPr lang="en-US" dirty="0">
                <a:hlinkClick r:id="rId6"/>
              </a:rPr>
              <a:t>Unsynchronised mirrors</a:t>
            </a:r>
            <a:r>
              <a:rPr lang="en-US" dirty="0"/>
              <a:t> can be promoted, too, depending on queue mirroring parameters.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156</a:t>
            </a:fld>
            <a:endParaRPr lang="en-US"/>
          </a:p>
        </p:txBody>
      </p:sp>
    </p:spTree>
    <p:extLst>
      <p:ext uri="{BB962C8B-B14F-4D97-AF65-F5344CB8AC3E}">
        <p14:creationId xmlns:p14="http://schemas.microsoft.com/office/powerpoint/2010/main" val="1764711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event that there</a:t>
            </a:r>
            <a:r>
              <a:rPr lang="en-US" baseline="0" dirty="0"/>
              <a:t> is a partition, then the partitioned node will decide that it is also a master. Thus this node is now out-of-</a:t>
            </a:r>
            <a:r>
              <a:rPr lang="en-US" baseline="0" dirty="0" err="1"/>
              <a:t>sychronization</a:t>
            </a:r>
            <a:r>
              <a:rPr lang="en-US" baseline="0" dirty="0"/>
              <a:t> i.e. has become inconsistent. As new messages are written to the exchange and published to attached nodes, they will not </a:t>
            </a:r>
            <a:r>
              <a:rPr lang="en-US" baseline="0" dirty="0" err="1"/>
              <a:t>propogate</a:t>
            </a:r>
            <a:r>
              <a:rPr lang="en-US" baseline="0" dirty="0"/>
              <a:t> to the other side of the partition.</a:t>
            </a:r>
          </a:p>
          <a:p>
            <a:endParaRPr lang="en-US" baseline="0" dirty="0"/>
          </a:p>
          <a:p>
            <a:r>
              <a:rPr lang="en-US" baseline="0" dirty="0"/>
              <a:t>By default we are AP, we have availability I can talk to both nodes in the event of a partition.</a:t>
            </a:r>
          </a:p>
          <a:p>
            <a:endParaRPr lang="en-US" dirty="0"/>
          </a:p>
          <a:p>
            <a:endParaRPr lang="en-US" dirty="0"/>
          </a:p>
          <a:p>
            <a:r>
              <a:rPr lang="en-US" dirty="0"/>
              <a:t>It is easy to see that we have sacrificed</a:t>
            </a:r>
            <a:r>
              <a:rPr lang="en-US" baseline="0" dirty="0"/>
              <a:t> consistency in this instance. </a:t>
            </a:r>
            <a:endParaRPr lang="en-US" dirty="0"/>
          </a:p>
          <a:p>
            <a:endParaRPr lang="en-US" dirty="0"/>
          </a:p>
          <a:p>
            <a:r>
              <a:rPr lang="en-US" dirty="0"/>
              <a:t>If we publish to one node or the other, then we will not have those messages on both sides. If we have multiple clients of the</a:t>
            </a:r>
            <a:r>
              <a:rPr lang="en-US" baseline="0" dirty="0"/>
              <a:t> queue i.e. competing consumers, we will not agree on what messages have already been processed i.e. we will get duplicates.</a:t>
            </a:r>
          </a:p>
          <a:p>
            <a:endParaRPr lang="en-US" baseline="0" dirty="0"/>
          </a:p>
          <a:p>
            <a:r>
              <a:rPr lang="en-US" baseline="0" dirty="0"/>
              <a:t>Now we could decide to ignore duplicates, but to ensure we did not want to risk losing messages we would have to ensure that we had consumers eating from both sides of the partition, which we might not be able to guarantee.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157</a:t>
            </a:fld>
            <a:endParaRPr lang="en-US"/>
          </a:p>
        </p:txBody>
      </p:sp>
    </p:spTree>
    <p:extLst>
      <p:ext uri="{BB962C8B-B14F-4D97-AF65-F5344CB8AC3E}">
        <p14:creationId xmlns:p14="http://schemas.microsoft.com/office/powerpoint/2010/main" val="246720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21</a:t>
            </a:fld>
            <a:endParaRPr lang="en-US"/>
          </a:p>
        </p:txBody>
      </p:sp>
    </p:spTree>
    <p:extLst>
      <p:ext uri="{BB962C8B-B14F-4D97-AF65-F5344CB8AC3E}">
        <p14:creationId xmlns:p14="http://schemas.microsoft.com/office/powerpoint/2010/main" val="1941245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158</a:t>
            </a:fld>
            <a:endParaRPr lang="en-US"/>
          </a:p>
        </p:txBody>
      </p:sp>
    </p:spTree>
    <p:extLst>
      <p:ext uri="{BB962C8B-B14F-4D97-AF65-F5344CB8AC3E}">
        <p14:creationId xmlns:p14="http://schemas.microsoft.com/office/powerpoint/2010/main" val="328304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159</a:t>
            </a:fld>
            <a:endParaRPr lang="en-US"/>
          </a:p>
        </p:txBody>
      </p:sp>
    </p:spTree>
    <p:extLst>
      <p:ext uri="{BB962C8B-B14F-4D97-AF65-F5344CB8AC3E}">
        <p14:creationId xmlns:p14="http://schemas.microsoft.com/office/powerpoint/2010/main" val="4086117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160</a:t>
            </a:fld>
            <a:endParaRPr lang="en-US"/>
          </a:p>
        </p:txBody>
      </p:sp>
    </p:spTree>
    <p:extLst>
      <p:ext uri="{BB962C8B-B14F-4D97-AF65-F5344CB8AC3E}">
        <p14:creationId xmlns:p14="http://schemas.microsoft.com/office/powerpoint/2010/main" val="19496046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usually wait until the existing nodes process outstanding, and then we will have caught up, but we can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161</a:t>
            </a:fld>
            <a:endParaRPr lang="en-US"/>
          </a:p>
        </p:txBody>
      </p:sp>
    </p:spTree>
    <p:extLst>
      <p:ext uri="{BB962C8B-B14F-4D97-AF65-F5344CB8AC3E}">
        <p14:creationId xmlns:p14="http://schemas.microsoft.com/office/powerpoint/2010/main" val="3734491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 little more complicated if the master is in the minority during a partition. Obviously we can no longer talk to the queue on master, which is what has been happening up to now.</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162</a:t>
            </a:fld>
            <a:endParaRPr lang="en-US"/>
          </a:p>
        </p:txBody>
      </p:sp>
    </p:spTree>
    <p:extLst>
      <p:ext uri="{BB962C8B-B14F-4D97-AF65-F5344CB8AC3E}">
        <p14:creationId xmlns:p14="http://schemas.microsoft.com/office/powerpoint/2010/main" val="197647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receive duplicates.</a:t>
            </a:r>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163</a:t>
            </a:fld>
            <a:endParaRPr lang="en-US"/>
          </a:p>
        </p:txBody>
      </p:sp>
    </p:spTree>
    <p:extLst>
      <p:ext uri="{BB962C8B-B14F-4D97-AF65-F5344CB8AC3E}">
        <p14:creationId xmlns:p14="http://schemas.microsoft.com/office/powerpoint/2010/main" val="15656223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a:t>
            </a:r>
            <a:r>
              <a:rPr lang="en-US" baseline="0"/>
              <a:t>receive duplicates.</a:t>
            </a:r>
            <a:endParaRPr lang="en-US" baseline="0" dirty="0"/>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164</a:t>
            </a:fld>
            <a:endParaRPr lang="en-US"/>
          </a:p>
        </p:txBody>
      </p:sp>
    </p:spTree>
    <p:extLst>
      <p:ext uri="{BB962C8B-B14F-4D97-AF65-F5344CB8AC3E}">
        <p14:creationId xmlns:p14="http://schemas.microsoft.com/office/powerpoint/2010/main" val="3261090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165</a:t>
            </a:fld>
            <a:endParaRPr lang="en-US"/>
          </a:p>
        </p:txBody>
      </p:sp>
    </p:spTree>
    <p:extLst>
      <p:ext uri="{BB962C8B-B14F-4D97-AF65-F5344CB8AC3E}">
        <p14:creationId xmlns:p14="http://schemas.microsoft.com/office/powerpoint/2010/main" val="19372839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166</a:t>
            </a:fld>
            <a:endParaRPr lang="en-US"/>
          </a:p>
        </p:txBody>
      </p:sp>
    </p:spTree>
    <p:extLst>
      <p:ext uri="{BB962C8B-B14F-4D97-AF65-F5344CB8AC3E}">
        <p14:creationId xmlns:p14="http://schemas.microsoft.com/office/powerpoint/2010/main" val="9951679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in a cluster without mirrored queues?</a:t>
            </a:r>
          </a:p>
          <a:p>
            <a:endParaRPr lang="en-US" baseline="0" dirty="0"/>
          </a:p>
          <a:p>
            <a:r>
              <a:rPr lang="en-US" baseline="0" dirty="0"/>
              <a:t>The queue is created on the node by the client when it connects (may be Producer or Consumer </a:t>
            </a:r>
            <a:r>
              <a:rPr lang="mr-IN" baseline="0" dirty="0"/>
              <a:t>–</a:t>
            </a:r>
            <a:r>
              <a:rPr lang="en-US" baseline="0" dirty="0"/>
              <a:t> it all depends on how you code your clients).</a:t>
            </a:r>
          </a:p>
          <a:p>
            <a:endParaRPr lang="en-US" baseline="0" dirty="0"/>
          </a:p>
          <a:p>
            <a:r>
              <a:rPr lang="en-US" baseline="0" dirty="0"/>
              <a:t>A queue can be durable, the queue survives when the client vanishes, or non-durable the queue will vanish when the client is no longer connected.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167</a:t>
            </a:fld>
            <a:endParaRPr lang="en-US"/>
          </a:p>
        </p:txBody>
      </p:sp>
    </p:spTree>
    <p:extLst>
      <p:ext uri="{BB962C8B-B14F-4D97-AF65-F5344CB8AC3E}">
        <p14:creationId xmlns:p14="http://schemas.microsoft.com/office/powerpoint/2010/main" val="175595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apply the strategy of breaking up the queue into smaller parts, so that a single consumer could process faster than new messages arrive. This uses a strategy called consistent hashing to spread work consistently to queues based on a hash, such that all messages from the same upstream entity arrive on the same partition. We then just process the partition in order with one consumer</a:t>
            </a:r>
          </a:p>
        </p:txBody>
      </p:sp>
      <p:sp>
        <p:nvSpPr>
          <p:cNvPr id="4" name="Slide Number Placeholder 3"/>
          <p:cNvSpPr>
            <a:spLocks noGrp="1"/>
          </p:cNvSpPr>
          <p:nvPr>
            <p:ph type="sldNum" sz="quarter" idx="5"/>
          </p:nvPr>
        </p:nvSpPr>
        <p:spPr/>
        <p:txBody>
          <a:bodyPr/>
          <a:lstStyle/>
          <a:p>
            <a:fld id="{F949CB24-BEAC-6A41-9A10-BFD56146B867}" type="slidenum">
              <a:rPr lang="en-US" smtClean="0"/>
              <a:pPr/>
              <a:t>22</a:t>
            </a:fld>
            <a:endParaRPr lang="en-US"/>
          </a:p>
        </p:txBody>
      </p:sp>
    </p:spTree>
    <p:extLst>
      <p:ext uri="{BB962C8B-B14F-4D97-AF65-F5344CB8AC3E}">
        <p14:creationId xmlns:p14="http://schemas.microsoft.com/office/powerpoint/2010/main" val="3599107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If the non-durable queue is in the minority partition when it pauses, then it simply vanishes. The queue simply ceases to exist.</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168</a:t>
            </a:fld>
            <a:endParaRPr lang="en-US"/>
          </a:p>
        </p:txBody>
      </p:sp>
    </p:spTree>
    <p:extLst>
      <p:ext uri="{BB962C8B-B14F-4D97-AF65-F5344CB8AC3E}">
        <p14:creationId xmlns:p14="http://schemas.microsoft.com/office/powerpoint/2010/main" val="491881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the client on disconnecting, simply has to re-connect to RMQ and create the queue again, as a fresh subscription.</a:t>
            </a:r>
          </a:p>
          <a:p>
            <a:endParaRPr lang="en-GB" baseline="0" dirty="0"/>
          </a:p>
          <a:p>
            <a:r>
              <a:rPr lang="en-GB" baseline="0" dirty="0"/>
              <a:t>The only risk is messages that were published whilst the client was failing over will not be picked up.</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169</a:t>
            </a:fld>
            <a:endParaRPr lang="en-US"/>
          </a:p>
        </p:txBody>
      </p:sp>
    </p:spTree>
    <p:extLst>
      <p:ext uri="{BB962C8B-B14F-4D97-AF65-F5344CB8AC3E}">
        <p14:creationId xmlns:p14="http://schemas.microsoft.com/office/powerpoint/2010/main" val="31706574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a:t>
            </a:r>
            <a:r>
              <a:rPr lang="en-GB" baseline="0" dirty="0"/>
              <a:t>when the durable queue node fails?</a:t>
            </a:r>
          </a:p>
          <a:p>
            <a:endParaRPr lang="en-GB" baseline="0" dirty="0"/>
          </a:p>
          <a:p>
            <a:r>
              <a:rPr lang="en-GB" baseline="0" dirty="0"/>
              <a:t>Once again the node connected to the queue will find that they cannot connect. But</a:t>
            </a:r>
            <a:r>
              <a:rPr lang="mr-IN" baseline="0" dirty="0"/>
              <a:t>…</a:t>
            </a:r>
            <a:r>
              <a:rPr lang="en-GB" baseline="0" dirty="0"/>
              <a:t> the durable queue remains on the paused node. If the client connects to a new node, it cannot create the queue, as RMQ recognizes that it is a durable queue connected to another node.</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170</a:t>
            </a:fld>
            <a:endParaRPr lang="en-US"/>
          </a:p>
        </p:txBody>
      </p:sp>
    </p:spTree>
    <p:extLst>
      <p:ext uri="{BB962C8B-B14F-4D97-AF65-F5344CB8AC3E}">
        <p14:creationId xmlns:p14="http://schemas.microsoft.com/office/powerpoint/2010/main" val="12281819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cannot read messages from the queue, and we may lost published messages that do not come across the partition.</a:t>
            </a:r>
          </a:p>
          <a:p>
            <a:endParaRPr lang="en-GB" baseline="0" dirty="0"/>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171</a:t>
            </a:fld>
            <a:endParaRPr lang="en-US"/>
          </a:p>
        </p:txBody>
      </p:sp>
    </p:spTree>
    <p:extLst>
      <p:ext uri="{BB962C8B-B14F-4D97-AF65-F5344CB8AC3E}">
        <p14:creationId xmlns:p14="http://schemas.microsoft.com/office/powerpoint/2010/main" val="3254602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When we recover we may have experienced message loss.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172</a:t>
            </a:fld>
            <a:endParaRPr lang="en-US"/>
          </a:p>
        </p:txBody>
      </p:sp>
    </p:spTree>
    <p:extLst>
      <p:ext uri="{BB962C8B-B14F-4D97-AF65-F5344CB8AC3E}">
        <p14:creationId xmlns:p14="http://schemas.microsoft.com/office/powerpoint/2010/main" val="32373504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CP because we</a:t>
            </a:r>
            <a:r>
              <a:rPr lang="en-US" baseline="0" dirty="0"/>
              <a:t> choose to terminate nodes rather than risk them becoming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174</a:t>
            </a:fld>
            <a:endParaRPr lang="en-US"/>
          </a:p>
        </p:txBody>
      </p:sp>
    </p:spTree>
    <p:extLst>
      <p:ext uri="{BB962C8B-B14F-4D97-AF65-F5344CB8AC3E}">
        <p14:creationId xmlns:p14="http://schemas.microsoft.com/office/powerpoint/2010/main" val="25826465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WAN</a:t>
            </a:r>
            <a:r>
              <a:rPr lang="en-US" baseline="0" dirty="0"/>
              <a:t> can be unreliable, RMQ also provides the use of Federation/Shovel. Both use the expedience of just using AMQP to create a channel between two brokers and replicating the messages sent to the broker/queues across the channel.</a:t>
            </a:r>
          </a:p>
          <a:p>
            <a:endParaRPr lang="en-US" baseline="0" dirty="0"/>
          </a:p>
          <a:p>
            <a:r>
              <a:rPr lang="en-US" baseline="0" dirty="0"/>
              <a:t>It is recommended, for example, when talking over the Internet.</a:t>
            </a:r>
          </a:p>
          <a:p>
            <a:endParaRPr lang="en-US" baseline="0" dirty="0"/>
          </a:p>
          <a:p>
            <a:r>
              <a:rPr lang="en-US" baseline="0" dirty="0"/>
              <a:t>Because the  two brokers are loosely coupled, during a partition we are choosing availability </a:t>
            </a:r>
            <a:r>
              <a:rPr lang="mr-IN" baseline="0" dirty="0"/>
              <a:t>–</a:t>
            </a:r>
            <a:r>
              <a:rPr lang="en-US" baseline="0" dirty="0"/>
              <a:t> you can access either node, but the downstream node might have grown stale and missed an upstream message..</a:t>
            </a:r>
          </a:p>
          <a:p>
            <a:endParaRPr lang="en-US" baseline="0" dirty="0"/>
          </a:p>
          <a:p>
            <a:endParaRPr lang="en-US" baseline="0" dirty="0"/>
          </a:p>
          <a:p>
            <a:r>
              <a:rPr lang="en-US" baseline="0" dirty="0"/>
              <a:t>It works by the downstream broker pulling messages from the upstream consumer when it runs out of messages.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175</a:t>
            </a:fld>
            <a:endParaRPr lang="en-US"/>
          </a:p>
        </p:txBody>
      </p:sp>
    </p:spTree>
    <p:extLst>
      <p:ext uri="{BB962C8B-B14F-4D97-AF65-F5344CB8AC3E}">
        <p14:creationId xmlns:p14="http://schemas.microsoft.com/office/powerpoint/2010/main" val="28399253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177</a:t>
            </a:fld>
            <a:endParaRPr lang="en-US"/>
          </a:p>
        </p:txBody>
      </p:sp>
    </p:spTree>
    <p:extLst>
      <p:ext uri="{BB962C8B-B14F-4D97-AF65-F5344CB8AC3E}">
        <p14:creationId xmlns:p14="http://schemas.microsoft.com/office/powerpoint/2010/main" val="17793486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we are building a good monolith. We might well have used CQRS. So instead of going through the Command Model, we are just going to query for the data we need, in the shape we need, from the database. (Let’s ignore for now, any complexity of whether we are reading the same rows as the Commands, or creating some projection based on their writes, the point remains the same either way, so let’s show it simply). </a:t>
            </a:r>
          </a:p>
          <a:p>
            <a:endParaRPr lang="en-US" dirty="0"/>
          </a:p>
          <a:p>
            <a:r>
              <a:rPr lang="en-US" dirty="0"/>
              <a:t>We can just query the database, and use a join to get the data we need. It’s all there. Querying for data to answer a query on an API is simple.</a:t>
            </a:r>
          </a:p>
          <a:p>
            <a:endParaRPr lang="en-US" dirty="0"/>
          </a:p>
          <a:p>
            <a:r>
              <a:rPr lang="en-US" dirty="0"/>
              <a:t> </a:t>
            </a:r>
          </a:p>
        </p:txBody>
      </p:sp>
      <p:sp>
        <p:nvSpPr>
          <p:cNvPr id="4" name="Slide Number Placeholder 3"/>
          <p:cNvSpPr>
            <a:spLocks noGrp="1"/>
          </p:cNvSpPr>
          <p:nvPr>
            <p:ph type="sldNum" sz="quarter" idx="5"/>
          </p:nvPr>
        </p:nvSpPr>
        <p:spPr/>
        <p:txBody>
          <a:bodyPr/>
          <a:lstStyle/>
          <a:p>
            <a:fld id="{FEF15FA6-EB56-764B-9424-765F853645DC}" type="slidenum">
              <a:rPr lang="en-US" smtClean="0"/>
              <a:t>178</a:t>
            </a:fld>
            <a:endParaRPr lang="en-US"/>
          </a:p>
        </p:txBody>
      </p:sp>
    </p:spTree>
    <p:extLst>
      <p:ext uri="{BB962C8B-B14F-4D97-AF65-F5344CB8AC3E}">
        <p14:creationId xmlns:p14="http://schemas.microsoft.com/office/powerpoint/2010/main" val="27678833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A lot of the time the microservice provides cross-cutting concerns such as authentication and TLS termination, but otherwise just acts as a proxy over the APIs</a:t>
            </a:r>
          </a:p>
          <a:p>
            <a:endParaRPr lang="en-US" dirty="0"/>
          </a:p>
          <a:p>
            <a:r>
              <a:rPr lang="en-US" dirty="0"/>
              <a:t>Sometimes we need to choreograph across multiple microservices</a:t>
            </a:r>
          </a:p>
          <a:p>
            <a:endParaRPr lang="en-US" dirty="0"/>
          </a:p>
          <a:p>
            <a:r>
              <a:rPr lang="en-US" dirty="0"/>
              <a:t>	1: We need to combine data from multiple microservices to answer a query – API Gateway or BFF (client or partner specific)</a:t>
            </a:r>
          </a:p>
          <a:p>
            <a:r>
              <a:rPr lang="en-US" dirty="0"/>
              <a:t>	2: We want to orchestrate the interaction of microservices to react to a command – Process Manager (also called a Saga or Orchestrator)</a:t>
            </a:r>
          </a:p>
          <a:p>
            <a:r>
              <a:rPr lang="en-US" dirty="0"/>
              <a:t>Microservices: A self-contained service that corresponds to a business process</a:t>
            </a:r>
          </a:p>
          <a:p>
            <a:r>
              <a:rPr lang="en-US" dirty="0"/>
              <a:t>Bus: Integration between microservices via a publish-subscribe model </a:t>
            </a:r>
          </a:p>
        </p:txBody>
      </p:sp>
      <p:sp>
        <p:nvSpPr>
          <p:cNvPr id="4" name="Slide Number Placeholder 3"/>
          <p:cNvSpPr>
            <a:spLocks noGrp="1"/>
          </p:cNvSpPr>
          <p:nvPr>
            <p:ph type="sldNum" sz="quarter" idx="5"/>
          </p:nvPr>
        </p:nvSpPr>
        <p:spPr/>
        <p:txBody>
          <a:bodyPr/>
          <a:lstStyle/>
          <a:p>
            <a:fld id="{96C0C59F-4155-9949-857D-B4E24D01EA34}" type="slidenum">
              <a:rPr lang="en-US" smtClean="0"/>
              <a:t>179</a:t>
            </a:fld>
            <a:endParaRPr lang="en-US"/>
          </a:p>
        </p:txBody>
      </p:sp>
    </p:spTree>
    <p:extLst>
      <p:ext uri="{BB962C8B-B14F-4D97-AF65-F5344CB8AC3E}">
        <p14:creationId xmlns:p14="http://schemas.microsoft.com/office/powerpoint/2010/main" val="86756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consumer group removes the risk in consistent hashing that if any one consumer fails, we stop processing. We declare a group of consumers within which only one will read from a queue at a given moment. In the event that one fails, another consumer takes up the slack. If the consumer comes back online we re-balance the consumer group</a:t>
            </a:r>
          </a:p>
        </p:txBody>
      </p:sp>
      <p:sp>
        <p:nvSpPr>
          <p:cNvPr id="4" name="Slide Number Placeholder 3"/>
          <p:cNvSpPr>
            <a:spLocks noGrp="1"/>
          </p:cNvSpPr>
          <p:nvPr>
            <p:ph type="sldNum" sz="quarter" idx="5"/>
          </p:nvPr>
        </p:nvSpPr>
        <p:spPr/>
        <p:txBody>
          <a:bodyPr/>
          <a:lstStyle/>
          <a:p>
            <a:fld id="{F949CB24-BEAC-6A41-9A10-BFD56146B867}" type="slidenum">
              <a:rPr lang="en-US" smtClean="0"/>
              <a:pPr/>
              <a:t>23</a:t>
            </a:fld>
            <a:endParaRPr lang="en-US"/>
          </a:p>
        </p:txBody>
      </p:sp>
    </p:spTree>
    <p:extLst>
      <p:ext uri="{BB962C8B-B14F-4D97-AF65-F5344CB8AC3E}">
        <p14:creationId xmlns:p14="http://schemas.microsoft.com/office/powerpoint/2010/main" val="14369421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If we just want to get the customer booking details, it doesn’t seem so bad. Surely at this point, we can just grab the data from the backend services and merge it on the front end</a:t>
            </a:r>
          </a:p>
          <a:p>
            <a:endParaRPr lang="en-US" dirty="0"/>
          </a:p>
          <a:p>
            <a:endParaRPr lang="en-US" dirty="0"/>
          </a:p>
          <a:p>
            <a:r>
              <a:rPr lang="en-US" dirty="0"/>
              <a:t>The first problem is that the client needs to run the logic to interpolate the results. The second problem is latency again, particularly for mobile apps. </a:t>
            </a:r>
          </a:p>
        </p:txBody>
      </p:sp>
      <p:sp>
        <p:nvSpPr>
          <p:cNvPr id="4" name="Slide Number Placeholder 3"/>
          <p:cNvSpPr>
            <a:spLocks noGrp="1"/>
          </p:cNvSpPr>
          <p:nvPr>
            <p:ph type="sldNum" sz="quarter" idx="5"/>
          </p:nvPr>
        </p:nvSpPr>
        <p:spPr/>
        <p:txBody>
          <a:bodyPr/>
          <a:lstStyle/>
          <a:p>
            <a:fld id="{96C0C59F-4155-9949-857D-B4E24D01EA34}" type="slidenum">
              <a:rPr lang="en-US" smtClean="0"/>
              <a:t>180</a:t>
            </a:fld>
            <a:endParaRPr lang="en-US"/>
          </a:p>
        </p:txBody>
      </p:sp>
    </p:spTree>
    <p:extLst>
      <p:ext uri="{BB962C8B-B14F-4D97-AF65-F5344CB8AC3E}">
        <p14:creationId xmlns:p14="http://schemas.microsoft.com/office/powerpoint/2010/main" val="1143531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retrieve the customer’s reservation details at the front desk. The front desk asks for the reservation, but we want to know some customer details if it is an account booking such as their name, credit card on file, preferences, rewards etc. But those live in the account system. How do we display them?</a:t>
            </a:r>
          </a:p>
          <a:p>
            <a:endParaRPr lang="en-US" dirty="0"/>
          </a:p>
          <a:p>
            <a:r>
              <a:rPr lang="en-US" dirty="0"/>
              <a:t>Do we need to call the accounts system as well as the housekeeping system?</a:t>
            </a:r>
          </a:p>
        </p:txBody>
      </p:sp>
      <p:sp>
        <p:nvSpPr>
          <p:cNvPr id="4" name="Slide Number Placeholder 3"/>
          <p:cNvSpPr>
            <a:spLocks noGrp="1"/>
          </p:cNvSpPr>
          <p:nvPr>
            <p:ph type="sldNum" sz="quarter" idx="5"/>
          </p:nvPr>
        </p:nvSpPr>
        <p:spPr/>
        <p:txBody>
          <a:bodyPr/>
          <a:lstStyle/>
          <a:p>
            <a:fld id="{96C0C59F-4155-9949-857D-B4E24D01EA34}" type="slidenum">
              <a:rPr lang="en-US" smtClean="0"/>
              <a:t>182</a:t>
            </a:fld>
            <a:endParaRPr lang="en-US"/>
          </a:p>
        </p:txBody>
      </p:sp>
    </p:spTree>
    <p:extLst>
      <p:ext uri="{BB962C8B-B14F-4D97-AF65-F5344CB8AC3E}">
        <p14:creationId xmlns:p14="http://schemas.microsoft.com/office/powerpoint/2010/main" val="24292449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602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184</a:t>
            </a:fld>
            <a:endParaRPr lang="en-US"/>
          </a:p>
        </p:txBody>
      </p:sp>
    </p:spTree>
    <p:extLst>
      <p:ext uri="{BB962C8B-B14F-4D97-AF65-F5344CB8AC3E}">
        <p14:creationId xmlns:p14="http://schemas.microsoft.com/office/powerpoint/2010/main" val="1118574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combine referrer data from Direct Bookings with channel manager data about pricing, offers etc. to determine effectiveness of our channels</a:t>
            </a:r>
          </a:p>
        </p:txBody>
      </p:sp>
      <p:sp>
        <p:nvSpPr>
          <p:cNvPr id="4" name="Slide Number Placeholder 3"/>
          <p:cNvSpPr>
            <a:spLocks noGrp="1"/>
          </p:cNvSpPr>
          <p:nvPr>
            <p:ph type="sldNum" sz="quarter" idx="5"/>
          </p:nvPr>
        </p:nvSpPr>
        <p:spPr/>
        <p:txBody>
          <a:bodyPr/>
          <a:lstStyle/>
          <a:p>
            <a:fld id="{96C0C59F-4155-9949-857D-B4E24D01EA34}" type="slidenum">
              <a:rPr lang="en-US" smtClean="0"/>
              <a:t>186</a:t>
            </a:fld>
            <a:endParaRPr lang="en-US"/>
          </a:p>
        </p:txBody>
      </p:sp>
    </p:spTree>
    <p:extLst>
      <p:ext uri="{BB962C8B-B14F-4D97-AF65-F5344CB8AC3E}">
        <p14:creationId xmlns:p14="http://schemas.microsoft.com/office/powerpoint/2010/main" val="30929488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composite view model, building it from multiple events</a:t>
            </a:r>
          </a:p>
          <a:p>
            <a:endParaRPr lang="en-US" dirty="0"/>
          </a:p>
          <a:p>
            <a:r>
              <a:rPr lang="en-US" dirty="0"/>
              <a:t>Hint: This is what a Data Lake does, we can do it through the lake, or in some cases build our own model</a:t>
            </a:r>
          </a:p>
        </p:txBody>
      </p:sp>
      <p:sp>
        <p:nvSpPr>
          <p:cNvPr id="4" name="Slide Number Placeholder 3"/>
          <p:cNvSpPr>
            <a:spLocks noGrp="1"/>
          </p:cNvSpPr>
          <p:nvPr>
            <p:ph type="sldNum" sz="quarter" idx="5"/>
          </p:nvPr>
        </p:nvSpPr>
        <p:spPr/>
        <p:txBody>
          <a:bodyPr/>
          <a:lstStyle/>
          <a:p>
            <a:fld id="{FEF15FA6-EB56-764B-9424-765F853645DC}" type="slidenum">
              <a:rPr lang="en-US" smtClean="0"/>
              <a:t>187</a:t>
            </a:fld>
            <a:endParaRPr lang="en-US"/>
          </a:p>
        </p:txBody>
      </p:sp>
    </p:spTree>
    <p:extLst>
      <p:ext uri="{BB962C8B-B14F-4D97-AF65-F5344CB8AC3E}">
        <p14:creationId xmlns:p14="http://schemas.microsoft.com/office/powerpoint/2010/main" val="23022006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search across all our hotels, in a geographic region, such as a city, to look for available rooms at the time of the customer’s booking. If we can’t fit them in the budget hotel is their room in our upscale hotel?</a:t>
            </a:r>
          </a:p>
        </p:txBody>
      </p:sp>
      <p:sp>
        <p:nvSpPr>
          <p:cNvPr id="4" name="Slide Number Placeholder 3"/>
          <p:cNvSpPr>
            <a:spLocks noGrp="1"/>
          </p:cNvSpPr>
          <p:nvPr>
            <p:ph type="sldNum" sz="quarter" idx="5"/>
          </p:nvPr>
        </p:nvSpPr>
        <p:spPr/>
        <p:txBody>
          <a:bodyPr/>
          <a:lstStyle/>
          <a:p>
            <a:fld id="{96C0C59F-4155-9949-857D-B4E24D01EA34}" type="slidenum">
              <a:rPr lang="en-US" smtClean="0"/>
              <a:t>189</a:t>
            </a:fld>
            <a:endParaRPr lang="en-US"/>
          </a:p>
        </p:txBody>
      </p:sp>
    </p:spTree>
    <p:extLst>
      <p:ext uri="{BB962C8B-B14F-4D97-AF65-F5344CB8AC3E}">
        <p14:creationId xmlns:p14="http://schemas.microsoft.com/office/powerpoint/2010/main" val="2512888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190</a:t>
            </a:fld>
            <a:endParaRPr lang="en-US"/>
          </a:p>
        </p:txBody>
      </p:sp>
    </p:spTree>
    <p:extLst>
      <p:ext uri="{BB962C8B-B14F-4D97-AF65-F5344CB8AC3E}">
        <p14:creationId xmlns:p14="http://schemas.microsoft.com/office/powerpoint/2010/main" val="28921711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191</a:t>
            </a:fld>
            <a:endParaRPr lang="en-US"/>
          </a:p>
        </p:txBody>
      </p:sp>
    </p:spTree>
    <p:extLst>
      <p:ext uri="{BB962C8B-B14F-4D97-AF65-F5344CB8AC3E}">
        <p14:creationId xmlns:p14="http://schemas.microsoft.com/office/powerpoint/2010/main" val="350024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ddeea27c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ddeea27c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3ddeea27ce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226180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31/10/2022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31/10/2022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31/10/2022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31/10/2022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31/10/2022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31/10/2022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31/10/2022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31/10/2022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31/10/2022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31/10/2022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31/10/2022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31/10/2022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4.sv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85.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88.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iancooper/Presentatio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1575487" y="1233145"/>
            <a:ext cx="5488591" cy="3888302"/>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locks</a:t>
            </a:r>
            <a:r>
              <a:rPr lang="en-US" sz="900" dirty="0"/>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799634" y="3935696"/>
            <a:ext cx="1686698" cy="507831"/>
          </a:xfrm>
          <a:prstGeom prst="rect">
            <a:avLst/>
          </a:prstGeom>
          <a:solidFill>
            <a:schemeClr val="bg1"/>
          </a:solidFill>
        </p:spPr>
        <p:txBody>
          <a:bodyPr wrap="square" rtlCol="0">
            <a:spAutoFit/>
          </a:bodyPr>
          <a:lstStyle/>
          <a:p>
            <a:r>
              <a:rPr lang="en-US" sz="900" dirty="0"/>
              <a:t>Second consumer </a:t>
            </a:r>
            <a:r>
              <a:rPr lang="en-US" sz="900" i="1" dirty="0"/>
              <a:t>reads past</a:t>
            </a:r>
            <a:r>
              <a:rPr lang="en-US" sz="900" dirty="0"/>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4133401" y="4225252"/>
            <a:ext cx="1686698" cy="369332"/>
          </a:xfrm>
          <a:prstGeom prst="rect">
            <a:avLst/>
          </a:prstGeom>
          <a:solidFill>
            <a:schemeClr val="bg1"/>
          </a:solidFill>
        </p:spPr>
        <p:txBody>
          <a:bodyPr wrap="square" rtlCol="0">
            <a:spAutoFit/>
          </a:bodyPr>
          <a:lstStyle/>
          <a:p>
            <a:r>
              <a:rPr lang="en-US" sz="900" dirty="0"/>
              <a:t>Second consumer </a:t>
            </a:r>
            <a:r>
              <a:rPr lang="en-US" sz="900" i="1" dirty="0"/>
              <a:t>locks </a:t>
            </a:r>
            <a:r>
              <a:rPr lang="en-US" sz="900" dirty="0"/>
              <a:t>the next available message in the queue.</a:t>
            </a:r>
          </a:p>
        </p:txBody>
      </p:sp>
      <p:sp>
        <p:nvSpPr>
          <p:cNvPr id="21" name="TextBox 20">
            <a:extLst>
              <a:ext uri="{FF2B5EF4-FFF2-40B4-BE49-F238E27FC236}">
                <a16:creationId xmlns:a16="http://schemas.microsoft.com/office/drawing/2014/main" id="{DC002DF5-803A-1A6A-38CF-3034C7E285DB}"/>
              </a:ext>
            </a:extLst>
          </p:cNvPr>
          <p:cNvSpPr txBox="1"/>
          <p:nvPr/>
        </p:nvSpPr>
        <p:spPr>
          <a:xfrm>
            <a:off x="1400750" y="4235434"/>
            <a:ext cx="2038865" cy="923330"/>
          </a:xfrm>
          <a:prstGeom prst="rect">
            <a:avLst/>
          </a:prstGeom>
          <a:noFill/>
        </p:spPr>
        <p:txBody>
          <a:bodyPr wrap="square" rtlCol="0">
            <a:spAutoFit/>
          </a:bodyPr>
          <a:lstStyle/>
          <a:p>
            <a:r>
              <a:rPr lang="en-US" sz="1350" b="1" dirty="0"/>
              <a:t>Discrete Protocol</a:t>
            </a:r>
          </a:p>
          <a:p>
            <a:endParaRPr lang="en-US" sz="1350" dirty="0"/>
          </a:p>
          <a:p>
            <a:r>
              <a:rPr lang="en-US" sz="900" dirty="0"/>
              <a:t>A queue has a discrete protocol, and scales via the competing consumer pattern.</a:t>
            </a:r>
          </a:p>
        </p:txBody>
      </p:sp>
    </p:spTree>
    <p:extLst>
      <p:ext uri="{BB962C8B-B14F-4D97-AF65-F5344CB8AC3E}">
        <p14:creationId xmlns:p14="http://schemas.microsoft.com/office/powerpoint/2010/main" val="29165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cannot get locality, and there is no difference between a lookup to our operand data collection and another database.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0" name="Google Shape;380;p38"/>
          <p:cNvCxnSpPr>
            <a:stCxn id="379" idx="1"/>
          </p:cNvCxnSpPr>
          <p:nvPr/>
        </p:nvCxnSpPr>
        <p:spPr>
          <a:xfrm rot="10800000">
            <a:off x="6242588" y="3324619"/>
            <a:ext cx="494550" cy="10575"/>
          </a:xfrm>
          <a:prstGeom prst="straightConnector1">
            <a:avLst/>
          </a:prstGeom>
          <a:noFill/>
          <a:ln w="9525" cap="flat" cmpd="sng">
            <a:solidFill>
              <a:schemeClr val="dk1"/>
            </a:solidFill>
            <a:prstDash val="solid"/>
            <a:miter lim="800000"/>
            <a:headEnd type="none" w="sm" len="sm"/>
            <a:tailEnd type="triangle" w="med" len="med"/>
          </a:ln>
        </p:spPr>
      </p:cxnSp>
      <p:pic>
        <p:nvPicPr>
          <p:cNvPr id="381" name="Google Shape;381;p38"/>
          <p:cNvPicPr preferRelativeResize="0"/>
          <p:nvPr/>
        </p:nvPicPr>
        <p:blipFill>
          <a:blip r:embed="rId3">
            <a:alphaModFix/>
          </a:blip>
          <a:stretch>
            <a:fillRect/>
          </a:stretch>
        </p:blipFill>
        <p:spPr>
          <a:xfrm>
            <a:off x="114300" y="971550"/>
            <a:ext cx="6013987" cy="4872794"/>
          </a:xfrm>
          <a:prstGeom prst="rect">
            <a:avLst/>
          </a:prstGeom>
          <a:noFill/>
          <a:ln>
            <a:noFill/>
          </a:ln>
        </p:spPr>
      </p:pic>
      <p:sp>
        <p:nvSpPr>
          <p:cNvPr id="382" name="Google Shape;382;p38"/>
          <p:cNvSpPr/>
          <p:nvPr/>
        </p:nvSpPr>
        <p:spPr>
          <a:xfrm>
            <a:off x="7060613" y="1593769"/>
            <a:ext cx="1629225"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get a Transactional Outbox with support for 2PC</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3" name="Google Shape;383;p38"/>
          <p:cNvCxnSpPr>
            <a:stCxn id="382" idx="1"/>
          </p:cNvCxnSpPr>
          <p:nvPr/>
        </p:nvCxnSpPr>
        <p:spPr>
          <a:xfrm flipH="1">
            <a:off x="5926163" y="1794131"/>
            <a:ext cx="1134450" cy="8028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9"/>
          <p:cNvPicPr preferRelativeResize="0"/>
          <p:nvPr/>
        </p:nvPicPr>
        <p:blipFill>
          <a:blip r:embed="rId3">
            <a:alphaModFix/>
          </a:blip>
          <a:stretch>
            <a:fillRect/>
          </a:stretch>
        </p:blipFill>
        <p:spPr>
          <a:xfrm>
            <a:off x="300414" y="1265550"/>
            <a:ext cx="7695937" cy="4283026"/>
          </a:xfrm>
          <a:prstGeom prst="rect">
            <a:avLst/>
          </a:prstGeom>
          <a:noFill/>
          <a:ln>
            <a:noFill/>
          </a:ln>
        </p:spPr>
      </p:pic>
      <p:sp>
        <p:nvSpPr>
          <p:cNvPr id="390" name="Google Shape;390;p39"/>
          <p:cNvSpPr/>
          <p:nvPr/>
        </p:nvSpPr>
        <p:spPr>
          <a:xfrm>
            <a:off x="6737138" y="3335194"/>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and locality, the tradeoffs to a shared distributed database table may change.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1" name="Google Shape;391;p39"/>
          <p:cNvCxnSpPr>
            <a:stCxn id="390" idx="1"/>
          </p:cNvCxnSpPr>
          <p:nvPr/>
        </p:nvCxnSpPr>
        <p:spPr>
          <a:xfrm rot="10800000">
            <a:off x="5716988" y="2965069"/>
            <a:ext cx="1020150" cy="697275"/>
          </a:xfrm>
          <a:prstGeom prst="straightConnector1">
            <a:avLst/>
          </a:prstGeom>
          <a:noFill/>
          <a:ln w="9525" cap="flat" cmpd="sng">
            <a:solidFill>
              <a:schemeClr val="dk1"/>
            </a:solidFill>
            <a:prstDash val="solid"/>
            <a:miter lim="800000"/>
            <a:headEnd type="none" w="sm" len="sm"/>
            <a:tailEnd type="triangle" w="med" len="med"/>
          </a:ln>
        </p:spPr>
      </p:cxnSp>
      <p:sp>
        <p:nvSpPr>
          <p:cNvPr id="392" name="Google Shape;392;p39"/>
          <p:cNvSpPr/>
          <p:nvPr/>
        </p:nvSpPr>
        <p:spPr>
          <a:xfrm>
            <a:off x="6980138" y="4591838"/>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we agree to fork for a different schema, we may be able to share with others to reduce costs of replication.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3" name="Google Shape;393;p39"/>
          <p:cNvCxnSpPr>
            <a:stCxn id="392" idx="1"/>
          </p:cNvCxnSpPr>
          <p:nvPr/>
        </p:nvCxnSpPr>
        <p:spPr>
          <a:xfrm rot="10800000">
            <a:off x="5706413" y="3077813"/>
            <a:ext cx="1273725" cy="184117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Effect transition="in" filter="fade">
                                      <p:cBhvr>
                                        <p:cTn id="10" dur="1000"/>
                                        <p:tgtEl>
                                          <p:spTgt spid="3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3"/>
                                        </p:tgtEl>
                                        <p:attrNameLst>
                                          <p:attrName>style.visibility</p:attrName>
                                        </p:attrNameLst>
                                      </p:cBhvr>
                                      <p:to>
                                        <p:strVal val="visible"/>
                                      </p:to>
                                    </p:set>
                                    <p:animEffect transition="in" filter="fade">
                                      <p:cBhvr>
                                        <p:cTn id="15" dur="1000"/>
                                        <p:tgtEl>
                                          <p:spTgt spid="393"/>
                                        </p:tgtEl>
                                      </p:cBhvr>
                                    </p:animEffect>
                                  </p:childTnLst>
                                </p:cTn>
                              </p:par>
                              <p:par>
                                <p:cTn id="16" presetID="10" presetClass="entr" presetSubtype="0" fill="hold" nodeType="withEffect">
                                  <p:stCondLst>
                                    <p:cond delay="0"/>
                                  </p:stCondLst>
                                  <p:childTnLst>
                                    <p:set>
                                      <p:cBhvr>
                                        <p:cTn id="17" dur="1" fill="hold">
                                          <p:stCondLst>
                                            <p:cond delay="0"/>
                                          </p:stCondLst>
                                        </p:cTn>
                                        <p:tgtEl>
                                          <p:spTgt spid="392"/>
                                        </p:tgtEl>
                                        <p:attrNameLst>
                                          <p:attrName>style.visibility</p:attrName>
                                        </p:attrNameLst>
                                      </p:cBhvr>
                                      <p:to>
                                        <p:strVal val="visible"/>
                                      </p:to>
                                    </p:set>
                                    <p:animEffect transition="in" filter="fade">
                                      <p:cBhvr>
                                        <p:cTn id="18"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8"/>
          <p:cNvPicPr preferRelativeResize="0"/>
          <p:nvPr/>
        </p:nvPicPr>
        <p:blipFill>
          <a:blip r:embed="rId3">
            <a:alphaModFix/>
          </a:blip>
          <a:stretch>
            <a:fillRect/>
          </a:stretch>
        </p:blipFill>
        <p:spPr>
          <a:xfrm>
            <a:off x="114300" y="971551"/>
            <a:ext cx="7762387" cy="4914899"/>
          </a:xfrm>
          <a:prstGeom prst="rect">
            <a:avLst/>
          </a:prstGeom>
          <a:noFill/>
          <a:ln>
            <a:noFill/>
          </a:ln>
        </p:spPr>
      </p:pic>
      <p:sp>
        <p:nvSpPr>
          <p:cNvPr id="274" name="Google Shape;274;p28"/>
          <p:cNvSpPr/>
          <p:nvPr/>
        </p:nvSpPr>
        <p:spPr>
          <a:xfrm>
            <a:off x="6301050" y="3762450"/>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Where operand data is large in size, and/or very slow moving it may make sense to store it in file storage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5" name="Google Shape;275;p28"/>
          <p:cNvCxnSpPr/>
          <p:nvPr/>
        </p:nvCxnSpPr>
        <p:spPr>
          <a:xfrm rot="10800000">
            <a:off x="5341650" y="2777456"/>
            <a:ext cx="959400" cy="1339425"/>
          </a:xfrm>
          <a:prstGeom prst="straightConnector1">
            <a:avLst/>
          </a:prstGeom>
          <a:noFill/>
          <a:ln w="9525" cap="flat" cmpd="sng">
            <a:solidFill>
              <a:schemeClr val="dk1"/>
            </a:solidFill>
            <a:prstDash val="solid"/>
            <a:miter lim="800000"/>
            <a:headEnd type="none" w="sm" len="sm"/>
            <a:tailEnd type="triangle" w="med" len="med"/>
          </a:ln>
        </p:spPr>
      </p:cxnSp>
      <p:sp>
        <p:nvSpPr>
          <p:cNvPr id="276" name="Google Shape;276;p28"/>
          <p:cNvSpPr/>
          <p:nvPr/>
        </p:nvSpPr>
        <p:spPr>
          <a:xfrm>
            <a:off x="3686569" y="4348688"/>
            <a:ext cx="1724850" cy="10030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Either the command needs to provide a URI to the reference data it uses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Or an event needs to be provided to allow consumers to build a lookup table of URIs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7" name="Google Shape;277;p28"/>
          <p:cNvCxnSpPr>
            <a:stCxn id="276" idx="0"/>
          </p:cNvCxnSpPr>
          <p:nvPr/>
        </p:nvCxnSpPr>
        <p:spPr>
          <a:xfrm rot="10800000" flipH="1">
            <a:off x="4548994" y="1806863"/>
            <a:ext cx="641250" cy="25418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par>
                                <p:cTn id="8" presetID="10" presetClass="entr" presetSubtype="0" fill="hold" nodeType="withEffect">
                                  <p:stCondLst>
                                    <p:cond delay="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1000"/>
                                        <p:tgtEl>
                                          <p:spTgt spid="2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1000"/>
                                        <p:tgtEl>
                                          <p:spTgt spid="276"/>
                                        </p:tgtEl>
                                      </p:cBhvr>
                                    </p:animEffect>
                                  </p:childTnLst>
                                </p:cTn>
                              </p:par>
                              <p:par>
                                <p:cTn id="16" presetID="10" presetClass="entr" presetSubtype="0" fill="hold" nodeType="withEffect">
                                  <p:stCondLst>
                                    <p:cond delay="0"/>
                                  </p:stCondLst>
                                  <p:childTnLst>
                                    <p:set>
                                      <p:cBhvr>
                                        <p:cTn id="17" dur="1" fill="hold">
                                          <p:stCondLst>
                                            <p:cond delay="0"/>
                                          </p:stCondLst>
                                        </p:cTn>
                                        <p:tgtEl>
                                          <p:spTgt spid="277"/>
                                        </p:tgtEl>
                                        <p:attrNameLst>
                                          <p:attrName>style.visibility</p:attrName>
                                        </p:attrNameLst>
                                      </p:cBhvr>
                                      <p:to>
                                        <p:strVal val="visible"/>
                                      </p:to>
                                    </p:set>
                                    <p:animEffect transition="in" filter="fade">
                                      <p:cBhvr>
                                        <p:cTn id="18"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103</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Pipeline Observability</a:t>
            </a:r>
            <a:endParaRPr lang="en-GB" dirty="0"/>
          </a:p>
        </p:txBody>
      </p:sp>
    </p:spTree>
    <p:extLst>
      <p:ext uri="{BB962C8B-B14F-4D97-AF65-F5344CB8AC3E}">
        <p14:creationId xmlns:p14="http://schemas.microsoft.com/office/powerpoint/2010/main" val="26159317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A5470A-0784-79FE-ED71-ADFE997F64F2}"/>
              </a:ext>
            </a:extLst>
          </p:cNvPr>
          <p:cNvPicPr>
            <a:picLocks noChangeAspect="1"/>
          </p:cNvPicPr>
          <p:nvPr/>
        </p:nvPicPr>
        <p:blipFill>
          <a:blip r:embed="rId2"/>
          <a:stretch>
            <a:fillRect/>
          </a:stretch>
        </p:blipFill>
        <p:spPr>
          <a:xfrm>
            <a:off x="263769" y="1320726"/>
            <a:ext cx="8098515" cy="4312931"/>
          </a:xfrm>
          <a:prstGeom prst="rect">
            <a:avLst/>
          </a:prstGeom>
        </p:spPr>
      </p:pic>
      <p:sp>
        <p:nvSpPr>
          <p:cNvPr id="10" name="Rectangle 9">
            <a:extLst>
              <a:ext uri="{FF2B5EF4-FFF2-40B4-BE49-F238E27FC236}">
                <a16:creationId xmlns:a16="http://schemas.microsoft.com/office/drawing/2014/main" id="{1C0074C6-C7EC-F0F0-40D3-843B6C86715E}"/>
              </a:ext>
            </a:extLst>
          </p:cNvPr>
          <p:cNvSpPr/>
          <p:nvPr/>
        </p:nvSpPr>
        <p:spPr>
          <a:xfrm>
            <a:off x="2802348" y="3234817"/>
            <a:ext cx="1510679" cy="923330"/>
          </a:xfrm>
          <a:prstGeom prst="rect">
            <a:avLst/>
          </a:prstGeom>
          <a:ln w="12700">
            <a:solidFill>
              <a:schemeClr val="tx1"/>
            </a:solidFill>
          </a:ln>
        </p:spPr>
        <p:txBody>
          <a:bodyPr wrap="square">
            <a:spAutoFit/>
          </a:bodyPr>
          <a:lstStyle/>
          <a:p>
            <a:pPr algn="ctr"/>
            <a:r>
              <a:rPr lang="en-US" sz="900" dirty="0"/>
              <a:t>If current state lives in the information packets – messages - flowing through our system, how do we understand the state of a workflow?</a:t>
            </a:r>
          </a:p>
        </p:txBody>
      </p:sp>
      <p:cxnSp>
        <p:nvCxnSpPr>
          <p:cNvPr id="11" name="Straight Arrow Connector 10">
            <a:extLst>
              <a:ext uri="{FF2B5EF4-FFF2-40B4-BE49-F238E27FC236}">
                <a16:creationId xmlns:a16="http://schemas.microsoft.com/office/drawing/2014/main" id="{02D8141D-C756-65C6-29E8-90304A430909}"/>
              </a:ext>
            </a:extLst>
          </p:cNvPr>
          <p:cNvCxnSpPr>
            <a:cxnSpLocks/>
            <a:stCxn id="10" idx="0"/>
          </p:cNvCxnSpPr>
          <p:nvPr/>
        </p:nvCxnSpPr>
        <p:spPr>
          <a:xfrm flipV="1">
            <a:off x="3557688" y="1776222"/>
            <a:ext cx="1503517"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DF0D0-AF8B-A423-FE11-2D918106B214}"/>
              </a:ext>
            </a:extLst>
          </p:cNvPr>
          <p:cNvCxnSpPr>
            <a:cxnSpLocks/>
          </p:cNvCxnSpPr>
          <p:nvPr/>
        </p:nvCxnSpPr>
        <p:spPr>
          <a:xfrm flipH="1" flipV="1">
            <a:off x="2688337" y="1728216"/>
            <a:ext cx="869351" cy="1506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5A4FE-A587-0670-B047-549090FFEBDD}"/>
              </a:ext>
            </a:extLst>
          </p:cNvPr>
          <p:cNvCxnSpPr>
            <a:cxnSpLocks/>
          </p:cNvCxnSpPr>
          <p:nvPr/>
        </p:nvCxnSpPr>
        <p:spPr>
          <a:xfrm flipV="1">
            <a:off x="3557688" y="1776222"/>
            <a:ext cx="4068409"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45D054-D636-A23B-42BC-70F66E0F8B5C}"/>
              </a:ext>
            </a:extLst>
          </p:cNvPr>
          <p:cNvSpPr/>
          <p:nvPr/>
        </p:nvSpPr>
        <p:spPr>
          <a:xfrm>
            <a:off x="7113744" y="3027068"/>
            <a:ext cx="1510679" cy="507831"/>
          </a:xfrm>
          <a:prstGeom prst="rect">
            <a:avLst/>
          </a:prstGeom>
          <a:ln w="12700">
            <a:solidFill>
              <a:schemeClr val="tx1"/>
            </a:solidFill>
          </a:ln>
        </p:spPr>
        <p:txBody>
          <a:bodyPr wrap="square">
            <a:spAutoFit/>
          </a:bodyPr>
          <a:lstStyle/>
          <a:p>
            <a:pPr algn="ctr"/>
            <a:r>
              <a:rPr lang="en-US" sz="900" dirty="0"/>
              <a:t>Events represent a notification of a state transition in our workflow</a:t>
            </a:r>
          </a:p>
        </p:txBody>
      </p:sp>
      <p:cxnSp>
        <p:nvCxnSpPr>
          <p:cNvPr id="25" name="Straight Arrow Connector 24">
            <a:extLst>
              <a:ext uri="{FF2B5EF4-FFF2-40B4-BE49-F238E27FC236}">
                <a16:creationId xmlns:a16="http://schemas.microsoft.com/office/drawing/2014/main" id="{1AE9FBF9-0AE0-D3E0-5185-8D888626DAD2}"/>
              </a:ext>
            </a:extLst>
          </p:cNvPr>
          <p:cNvCxnSpPr>
            <a:cxnSpLocks/>
            <a:stCxn id="24" idx="0"/>
          </p:cNvCxnSpPr>
          <p:nvPr/>
        </p:nvCxnSpPr>
        <p:spPr>
          <a:xfrm flipH="1" flipV="1">
            <a:off x="5280661" y="2438796"/>
            <a:ext cx="2588423" cy="588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ED7FF4-0014-3580-AB4E-7C4A80E53EBB}"/>
              </a:ext>
            </a:extLst>
          </p:cNvPr>
          <p:cNvCxnSpPr>
            <a:cxnSpLocks/>
            <a:stCxn id="24" idx="0"/>
          </p:cNvCxnSpPr>
          <p:nvPr/>
        </p:nvCxnSpPr>
        <p:spPr>
          <a:xfrm flipH="1" flipV="1">
            <a:off x="7626097" y="2618538"/>
            <a:ext cx="242987" cy="408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D0228BC-DB1B-A2CC-C570-574EEEAFE269}"/>
              </a:ext>
            </a:extLst>
          </p:cNvPr>
          <p:cNvSpPr/>
          <p:nvPr/>
        </p:nvSpPr>
        <p:spPr>
          <a:xfrm>
            <a:off x="7113744" y="4063916"/>
            <a:ext cx="1510679" cy="646331"/>
          </a:xfrm>
          <a:prstGeom prst="rect">
            <a:avLst/>
          </a:prstGeom>
          <a:ln w="12700">
            <a:solidFill>
              <a:schemeClr val="tx1"/>
            </a:solidFill>
          </a:ln>
        </p:spPr>
        <p:txBody>
          <a:bodyPr wrap="square">
            <a:spAutoFit/>
          </a:bodyPr>
          <a:lstStyle/>
          <a:p>
            <a:pPr algn="ctr"/>
            <a:r>
              <a:rPr lang="en-US" sz="900" dirty="0"/>
              <a:t>We can listen to events to build a view/projection that tells us the last state of the workflow</a:t>
            </a:r>
          </a:p>
        </p:txBody>
      </p:sp>
      <p:cxnSp>
        <p:nvCxnSpPr>
          <p:cNvPr id="32" name="Straight Arrow Connector 31">
            <a:extLst>
              <a:ext uri="{FF2B5EF4-FFF2-40B4-BE49-F238E27FC236}">
                <a16:creationId xmlns:a16="http://schemas.microsoft.com/office/drawing/2014/main" id="{0FFA8877-35FF-23F6-8AD7-126ED7F45C7E}"/>
              </a:ext>
            </a:extLst>
          </p:cNvPr>
          <p:cNvCxnSpPr>
            <a:cxnSpLocks/>
          </p:cNvCxnSpPr>
          <p:nvPr/>
        </p:nvCxnSpPr>
        <p:spPr>
          <a:xfrm flipH="1" flipV="1">
            <a:off x="6018343" y="3326130"/>
            <a:ext cx="1860316" cy="737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18FFAC-EAAB-6562-5410-50FDB5DE7D8E}"/>
              </a:ext>
            </a:extLst>
          </p:cNvPr>
          <p:cNvCxnSpPr>
            <a:cxnSpLocks/>
          </p:cNvCxnSpPr>
          <p:nvPr/>
        </p:nvCxnSpPr>
        <p:spPr>
          <a:xfrm flipH="1">
            <a:off x="6574872" y="4362978"/>
            <a:ext cx="538873" cy="370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4258BFD-729B-F461-EE9B-10FB60ACB4E9}"/>
              </a:ext>
            </a:extLst>
          </p:cNvPr>
          <p:cNvSpPr/>
          <p:nvPr/>
        </p:nvSpPr>
        <p:spPr>
          <a:xfrm>
            <a:off x="3061321" y="4818160"/>
            <a:ext cx="1510679" cy="923330"/>
          </a:xfrm>
          <a:prstGeom prst="rect">
            <a:avLst/>
          </a:prstGeom>
          <a:ln w="12700">
            <a:solidFill>
              <a:schemeClr val="tx1"/>
            </a:solidFill>
          </a:ln>
        </p:spPr>
        <p:txBody>
          <a:bodyPr wrap="square">
            <a:spAutoFit/>
          </a:bodyPr>
          <a:lstStyle/>
          <a:p>
            <a:pPr algn="ctr"/>
            <a:r>
              <a:rPr lang="en-US" sz="900" dirty="0"/>
              <a:t>We can the answer questions about state – often by an HTTP API – when we need to know </a:t>
            </a:r>
            <a:r>
              <a:rPr lang="en-US" sz="900" i="1" dirty="0"/>
              <a:t>where in the workflow is this?</a:t>
            </a:r>
          </a:p>
        </p:txBody>
      </p:sp>
      <p:cxnSp>
        <p:nvCxnSpPr>
          <p:cNvPr id="39" name="Straight Arrow Connector 38">
            <a:extLst>
              <a:ext uri="{FF2B5EF4-FFF2-40B4-BE49-F238E27FC236}">
                <a16:creationId xmlns:a16="http://schemas.microsoft.com/office/drawing/2014/main" id="{DF34417F-A7D5-D535-9F00-44FBB05E4CC1}"/>
              </a:ext>
            </a:extLst>
          </p:cNvPr>
          <p:cNvCxnSpPr>
            <a:cxnSpLocks/>
          </p:cNvCxnSpPr>
          <p:nvPr/>
        </p:nvCxnSpPr>
        <p:spPr>
          <a:xfrm flipV="1">
            <a:off x="4572000" y="4687163"/>
            <a:ext cx="756666" cy="442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31" grpId="0" animBg="1"/>
      <p:bldP spid="3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105</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Putting </a:t>
            </a:r>
            <a:r>
              <a:rPr lang="en-US"/>
              <a:t>It Together</a:t>
            </a:r>
            <a:endParaRPr lang="en-GB" dirty="0"/>
          </a:p>
        </p:txBody>
      </p:sp>
    </p:spTree>
    <p:extLst>
      <p:ext uri="{BB962C8B-B14F-4D97-AF65-F5344CB8AC3E}">
        <p14:creationId xmlns:p14="http://schemas.microsoft.com/office/powerpoint/2010/main" val="2078891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FA9479-7E4D-7984-D190-117D327E37A5}"/>
              </a:ext>
            </a:extLst>
          </p:cNvPr>
          <p:cNvPicPr>
            <a:picLocks noChangeAspect="1"/>
          </p:cNvPicPr>
          <p:nvPr/>
        </p:nvPicPr>
        <p:blipFill>
          <a:blip r:embed="rId3"/>
          <a:stretch>
            <a:fillRect/>
          </a:stretch>
        </p:blipFill>
        <p:spPr>
          <a:xfrm>
            <a:off x="459486" y="1082726"/>
            <a:ext cx="6655491" cy="4801438"/>
          </a:xfrm>
          <a:prstGeom prst="rect">
            <a:avLst/>
          </a:prstGeom>
        </p:spPr>
      </p:pic>
      <p:sp>
        <p:nvSpPr>
          <p:cNvPr id="8" name="Rectangle 7">
            <a:extLst>
              <a:ext uri="{FF2B5EF4-FFF2-40B4-BE49-F238E27FC236}">
                <a16:creationId xmlns:a16="http://schemas.microsoft.com/office/drawing/2014/main" id="{D3D54C7C-BFA2-0F45-4CA7-6247F6FC8922}"/>
              </a:ext>
            </a:extLst>
          </p:cNvPr>
          <p:cNvSpPr/>
          <p:nvPr/>
        </p:nvSpPr>
        <p:spPr>
          <a:xfrm>
            <a:off x="6195427" y="4681000"/>
            <a:ext cx="1510679" cy="784830"/>
          </a:xfrm>
          <a:prstGeom prst="rect">
            <a:avLst/>
          </a:prstGeom>
          <a:ln w="12700">
            <a:solidFill>
              <a:schemeClr val="tx1"/>
            </a:solidFill>
          </a:ln>
        </p:spPr>
        <p:txBody>
          <a:bodyPr wrap="square">
            <a:spAutoFit/>
          </a:bodyPr>
          <a:lstStyle/>
          <a:p>
            <a:pPr algn="ctr"/>
            <a:r>
              <a:rPr lang="en-US" sz="900" dirty="0"/>
              <a:t>1: We read an event stream from another workflow to populate a view we can join to for entities owned by </a:t>
            </a:r>
            <a:r>
              <a:rPr lang="en-US" sz="900" i="1" dirty="0"/>
              <a:t>that</a:t>
            </a:r>
            <a:r>
              <a:rPr lang="en-US" sz="900" dirty="0"/>
              <a:t> workflow.</a:t>
            </a:r>
            <a:endParaRPr lang="en-US" sz="900" i="1" dirty="0"/>
          </a:p>
        </p:txBody>
      </p:sp>
      <p:cxnSp>
        <p:nvCxnSpPr>
          <p:cNvPr id="9" name="Straight Arrow Connector 8">
            <a:extLst>
              <a:ext uri="{FF2B5EF4-FFF2-40B4-BE49-F238E27FC236}">
                <a16:creationId xmlns:a16="http://schemas.microsoft.com/office/drawing/2014/main" id="{BC10BB28-3028-EFA9-84D1-54D7625ADDC0}"/>
              </a:ext>
            </a:extLst>
          </p:cNvPr>
          <p:cNvCxnSpPr>
            <a:cxnSpLocks/>
          </p:cNvCxnSpPr>
          <p:nvPr/>
        </p:nvCxnSpPr>
        <p:spPr>
          <a:xfrm flipH="1" flipV="1">
            <a:off x="5815584" y="4505706"/>
            <a:ext cx="379844" cy="6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8E756D-7D2F-0CD3-320C-4A4521F5B0F5}"/>
              </a:ext>
            </a:extLst>
          </p:cNvPr>
          <p:cNvSpPr/>
          <p:nvPr/>
        </p:nvSpPr>
        <p:spPr>
          <a:xfrm>
            <a:off x="1872602" y="3618091"/>
            <a:ext cx="1510679" cy="369332"/>
          </a:xfrm>
          <a:prstGeom prst="rect">
            <a:avLst/>
          </a:prstGeom>
          <a:ln w="12700">
            <a:solidFill>
              <a:schemeClr val="tx1"/>
            </a:solidFill>
          </a:ln>
        </p:spPr>
        <p:txBody>
          <a:bodyPr wrap="square">
            <a:spAutoFit/>
          </a:bodyPr>
          <a:lstStyle/>
          <a:p>
            <a:pPr algn="ctr"/>
            <a:r>
              <a:rPr lang="en-US" sz="900" dirty="0"/>
              <a:t>2: A command initiates our workflow</a:t>
            </a:r>
            <a:endParaRPr lang="en-US" sz="900" i="1" dirty="0"/>
          </a:p>
        </p:txBody>
      </p:sp>
      <p:cxnSp>
        <p:nvCxnSpPr>
          <p:cNvPr id="13" name="Straight Arrow Connector 12">
            <a:extLst>
              <a:ext uri="{FF2B5EF4-FFF2-40B4-BE49-F238E27FC236}">
                <a16:creationId xmlns:a16="http://schemas.microsoft.com/office/drawing/2014/main" id="{289E1381-5ACC-76DD-DF58-8DB8B8340BF1}"/>
              </a:ext>
            </a:extLst>
          </p:cNvPr>
          <p:cNvCxnSpPr>
            <a:cxnSpLocks/>
          </p:cNvCxnSpPr>
          <p:nvPr/>
        </p:nvCxnSpPr>
        <p:spPr>
          <a:xfrm flipV="1">
            <a:off x="2626981" y="2983230"/>
            <a:ext cx="68213" cy="644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A6A114E-2A29-4E8C-2F97-C7D5CE7C872D}"/>
              </a:ext>
            </a:extLst>
          </p:cNvPr>
          <p:cNvSpPr/>
          <p:nvPr/>
        </p:nvSpPr>
        <p:spPr>
          <a:xfrm>
            <a:off x="1939855" y="1698267"/>
            <a:ext cx="1510679" cy="784830"/>
          </a:xfrm>
          <a:prstGeom prst="rect">
            <a:avLst/>
          </a:prstGeom>
          <a:ln w="12700">
            <a:solidFill>
              <a:schemeClr val="tx1"/>
            </a:solidFill>
          </a:ln>
        </p:spPr>
        <p:txBody>
          <a:bodyPr wrap="square">
            <a:spAutoFit/>
          </a:bodyPr>
          <a:lstStyle/>
          <a:p>
            <a:pPr algn="ctr"/>
            <a:r>
              <a:rPr lang="en-US" sz="900" dirty="0"/>
              <a:t>3: We depend on the results of another workflow to complete our work.</a:t>
            </a:r>
          </a:p>
          <a:p>
            <a:pPr algn="ctr"/>
            <a:r>
              <a:rPr lang="en-US" sz="900" dirty="0"/>
              <a:t>We store activity state.</a:t>
            </a:r>
          </a:p>
          <a:p>
            <a:pPr algn="ctr"/>
            <a:r>
              <a:rPr lang="en-US" sz="900" dirty="0"/>
              <a:t>We issue a command.</a:t>
            </a:r>
          </a:p>
        </p:txBody>
      </p:sp>
      <p:cxnSp>
        <p:nvCxnSpPr>
          <p:cNvPr id="20" name="Straight Arrow Connector 19">
            <a:extLst>
              <a:ext uri="{FF2B5EF4-FFF2-40B4-BE49-F238E27FC236}">
                <a16:creationId xmlns:a16="http://schemas.microsoft.com/office/drawing/2014/main" id="{43C7D12C-4132-1927-41F2-F1262CC82F03}"/>
              </a:ext>
            </a:extLst>
          </p:cNvPr>
          <p:cNvCxnSpPr>
            <a:cxnSpLocks/>
          </p:cNvCxnSpPr>
          <p:nvPr/>
        </p:nvCxnSpPr>
        <p:spPr>
          <a:xfrm flipV="1">
            <a:off x="3442716" y="16253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0C0B7A-765F-EC76-0BD9-1F0F2BC69AF5}"/>
              </a:ext>
            </a:extLst>
          </p:cNvPr>
          <p:cNvSpPr/>
          <p:nvPr/>
        </p:nvSpPr>
        <p:spPr>
          <a:xfrm>
            <a:off x="7492705" y="1421268"/>
            <a:ext cx="1510679" cy="1200329"/>
          </a:xfrm>
          <a:prstGeom prst="rect">
            <a:avLst/>
          </a:prstGeom>
          <a:ln w="12700">
            <a:solidFill>
              <a:schemeClr val="tx1"/>
            </a:solidFill>
          </a:ln>
        </p:spPr>
        <p:txBody>
          <a:bodyPr wrap="square">
            <a:spAutoFit/>
          </a:bodyPr>
          <a:lstStyle/>
          <a:p>
            <a:pPr algn="ctr"/>
            <a:r>
              <a:rPr lang="en-US" sz="900" dirty="0"/>
              <a:t>4: We depend on an external service that we call synchronously. To cope with reliability of that service, this asynchronous component will retry until it gets a response or we give up.</a:t>
            </a:r>
          </a:p>
        </p:txBody>
      </p:sp>
      <p:cxnSp>
        <p:nvCxnSpPr>
          <p:cNvPr id="25" name="Straight Arrow Connector 24">
            <a:extLst>
              <a:ext uri="{FF2B5EF4-FFF2-40B4-BE49-F238E27FC236}">
                <a16:creationId xmlns:a16="http://schemas.microsoft.com/office/drawing/2014/main" id="{9F7E044D-9F27-2B5B-A42C-BC9961E1FFBE}"/>
              </a:ext>
            </a:extLst>
          </p:cNvPr>
          <p:cNvCxnSpPr>
            <a:cxnSpLocks/>
            <a:stCxn id="24" idx="1"/>
          </p:cNvCxnSpPr>
          <p:nvPr/>
        </p:nvCxnSpPr>
        <p:spPr>
          <a:xfrm flipH="1" flipV="1">
            <a:off x="6720840" y="1415254"/>
            <a:ext cx="771865" cy="60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68D284-C26D-B929-0B39-1F0A41956AD7}"/>
              </a:ext>
            </a:extLst>
          </p:cNvPr>
          <p:cNvCxnSpPr>
            <a:cxnSpLocks/>
          </p:cNvCxnSpPr>
          <p:nvPr/>
        </p:nvCxnSpPr>
        <p:spPr>
          <a:xfrm flipV="1">
            <a:off x="3557016" y="17396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9269227-9DCD-DA14-4047-E981A729A4B4}"/>
              </a:ext>
            </a:extLst>
          </p:cNvPr>
          <p:cNvSpPr/>
          <p:nvPr/>
        </p:nvSpPr>
        <p:spPr>
          <a:xfrm>
            <a:off x="5589694" y="1812424"/>
            <a:ext cx="1510679" cy="784830"/>
          </a:xfrm>
          <a:prstGeom prst="rect">
            <a:avLst/>
          </a:prstGeom>
          <a:ln w="12700">
            <a:solidFill>
              <a:schemeClr val="tx1"/>
            </a:solidFill>
          </a:ln>
        </p:spPr>
        <p:txBody>
          <a:bodyPr wrap="square">
            <a:spAutoFit/>
          </a:bodyPr>
          <a:lstStyle/>
          <a:p>
            <a:pPr algn="ctr"/>
            <a:r>
              <a:rPr lang="en-US" sz="900" dirty="0"/>
              <a:t>5: Return results</a:t>
            </a:r>
          </a:p>
          <a:p>
            <a:pPr algn="ctr"/>
            <a:r>
              <a:rPr lang="en-US" sz="900" dirty="0"/>
              <a:t>Correlate results via activity</a:t>
            </a:r>
          </a:p>
          <a:p>
            <a:pPr algn="ctr"/>
            <a:r>
              <a:rPr lang="en-US" sz="900" dirty="0"/>
              <a:t>Issue Command for next step.</a:t>
            </a:r>
          </a:p>
          <a:p>
            <a:pPr algn="ctr"/>
            <a:r>
              <a:rPr lang="en-US" sz="900" dirty="0"/>
              <a:t>Issue event for </a:t>
            </a:r>
            <a:r>
              <a:rPr lang="en-US" sz="900" i="1" dirty="0"/>
              <a:t>this</a:t>
            </a:r>
            <a:r>
              <a:rPr lang="en-US" sz="900" dirty="0"/>
              <a:t> step.</a:t>
            </a:r>
          </a:p>
        </p:txBody>
      </p:sp>
      <p:cxnSp>
        <p:nvCxnSpPr>
          <p:cNvPr id="32" name="Straight Arrow Connector 31">
            <a:extLst>
              <a:ext uri="{FF2B5EF4-FFF2-40B4-BE49-F238E27FC236}">
                <a16:creationId xmlns:a16="http://schemas.microsoft.com/office/drawing/2014/main" id="{6A28DCB6-9367-5065-202D-D62340FDFF42}"/>
              </a:ext>
            </a:extLst>
          </p:cNvPr>
          <p:cNvCxnSpPr>
            <a:cxnSpLocks/>
            <a:stCxn id="31" idx="1"/>
          </p:cNvCxnSpPr>
          <p:nvPr/>
        </p:nvCxnSpPr>
        <p:spPr>
          <a:xfrm flipH="1">
            <a:off x="4283964" y="2204839"/>
            <a:ext cx="1305730" cy="1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F4BA97D-ABBB-A695-F51F-459FA2BA0C2F}"/>
              </a:ext>
            </a:extLst>
          </p:cNvPr>
          <p:cNvSpPr/>
          <p:nvPr/>
        </p:nvSpPr>
        <p:spPr>
          <a:xfrm>
            <a:off x="6405985" y="3442544"/>
            <a:ext cx="1510679" cy="923330"/>
          </a:xfrm>
          <a:prstGeom prst="rect">
            <a:avLst/>
          </a:prstGeom>
          <a:ln w="12700">
            <a:solidFill>
              <a:schemeClr val="tx1"/>
            </a:solidFill>
          </a:ln>
        </p:spPr>
        <p:txBody>
          <a:bodyPr wrap="square">
            <a:spAutoFit/>
          </a:bodyPr>
          <a:lstStyle/>
          <a:p>
            <a:pPr algn="ctr"/>
            <a:r>
              <a:rPr lang="en-US" sz="900" dirty="0"/>
              <a:t>6: To process the command we lookup data we need to join with via the view/projection that we built from listening to the other workflow</a:t>
            </a:r>
          </a:p>
        </p:txBody>
      </p:sp>
      <p:cxnSp>
        <p:nvCxnSpPr>
          <p:cNvPr id="38" name="Straight Arrow Connector 37">
            <a:extLst>
              <a:ext uri="{FF2B5EF4-FFF2-40B4-BE49-F238E27FC236}">
                <a16:creationId xmlns:a16="http://schemas.microsoft.com/office/drawing/2014/main" id="{271F2920-189A-EE30-AABE-A339CC1B1A9D}"/>
              </a:ext>
            </a:extLst>
          </p:cNvPr>
          <p:cNvCxnSpPr>
            <a:cxnSpLocks/>
            <a:stCxn id="37" idx="1"/>
          </p:cNvCxnSpPr>
          <p:nvPr/>
        </p:nvCxnSpPr>
        <p:spPr>
          <a:xfrm flipH="1" flipV="1">
            <a:off x="5266944" y="3189633"/>
            <a:ext cx="1139041" cy="714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41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 Versioning</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107</a:t>
            </a:fld>
            <a:endParaRPr lang="en-US"/>
          </a:p>
        </p:txBody>
      </p:sp>
    </p:spTree>
    <p:extLst>
      <p:ext uri="{BB962C8B-B14F-4D97-AF65-F5344CB8AC3E}">
        <p14:creationId xmlns:p14="http://schemas.microsoft.com/office/powerpoint/2010/main" val="25472098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108</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109</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628508" y="2226529"/>
            <a:ext cx="1365422" cy="923330"/>
          </a:xfrm>
          <a:prstGeom prst="rect">
            <a:avLst/>
          </a:prstGeom>
          <a:solidFill>
            <a:schemeClr val="bg1"/>
          </a:solidFill>
        </p:spPr>
        <p:txBody>
          <a:bodyPr wrap="square" rtlCol="0">
            <a:spAutoFit/>
          </a:bodyPr>
          <a:lstStyle/>
          <a:p>
            <a:r>
              <a:rPr lang="en-US" sz="900" dirty="0"/>
              <a:t>When we are done processing, we unlock it.</a:t>
            </a:r>
          </a:p>
          <a:p>
            <a:endParaRPr lang="en-US" sz="900" dirty="0"/>
          </a:p>
          <a:p>
            <a:r>
              <a:rPr lang="en-US" sz="900" dirty="0"/>
              <a:t> - Usually because we finish processing it</a:t>
            </a:r>
          </a:p>
          <a:p>
            <a:r>
              <a:rPr lang="en-US" sz="900" dirty="0"/>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2688194"/>
            <a:ext cx="93974" cy="161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931053"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4632419" y="1981282"/>
            <a:ext cx="1686698" cy="646331"/>
          </a:xfrm>
          <a:prstGeom prst="rect">
            <a:avLst/>
          </a:prstGeom>
          <a:solidFill>
            <a:schemeClr val="bg1"/>
          </a:solidFill>
        </p:spPr>
        <p:txBody>
          <a:bodyPr wrap="square" rtlCol="0">
            <a:spAutoFit/>
          </a:bodyPr>
          <a:lstStyle/>
          <a:p>
            <a:r>
              <a:rPr lang="en-US" sz="900" dirty="0"/>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5475768" y="2604529"/>
            <a:ext cx="1342957" cy="569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2270552" y="3705091"/>
            <a:ext cx="1762546" cy="923330"/>
          </a:xfrm>
          <a:prstGeom prst="rect">
            <a:avLst/>
          </a:prstGeom>
          <a:solidFill>
            <a:schemeClr val="bg1"/>
          </a:solidFill>
        </p:spPr>
        <p:txBody>
          <a:bodyPr wrap="square" rtlCol="0">
            <a:spAutoFit/>
          </a:bodyPr>
          <a:lstStyle/>
          <a:p>
            <a:r>
              <a:rPr lang="en-US" sz="900" dirty="0"/>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5171613" y="4591435"/>
            <a:ext cx="3650801" cy="1408078"/>
          </a:xfrm>
          <a:prstGeom prst="rect">
            <a:avLst/>
          </a:prstGeom>
          <a:solidFill>
            <a:schemeClr val="bg1"/>
          </a:solidFill>
          <a:ln>
            <a:solidFill>
              <a:schemeClr val="tx1"/>
            </a:solidFill>
          </a:ln>
        </p:spPr>
        <p:txBody>
          <a:bodyPr wrap="square" rtlCol="0">
            <a:spAutoFit/>
          </a:bodyPr>
          <a:lstStyle/>
          <a:p>
            <a:r>
              <a:rPr lang="en-US" sz="1350" b="1" dirty="0"/>
              <a:t>Messaging as Tasks</a:t>
            </a:r>
          </a:p>
          <a:p>
            <a:r>
              <a:rPr lang="en-US" sz="900" dirty="0"/>
              <a:t>With messaging we can think of our messages as tasks - they are a request for us to carry out an action. Once the action is done, we can delete the task.</a:t>
            </a:r>
          </a:p>
          <a:p>
            <a:endParaRPr lang="en-US" sz="900" dirty="0"/>
          </a:p>
          <a:p>
            <a:r>
              <a:rPr lang="en-US" sz="900" dirty="0"/>
              <a:t>- We don't anyone else to action it, it's already been done.</a:t>
            </a:r>
          </a:p>
          <a:p>
            <a:r>
              <a:rPr lang="en-US" sz="900" dirty="0"/>
              <a:t>- Someone receiving a done task will have to discard it.</a:t>
            </a:r>
          </a:p>
          <a:p>
            <a:r>
              <a:rPr lang="en-US" sz="900" dirty="0"/>
              <a:t>- If we can't action it, someone else will need to action it.</a:t>
            </a:r>
          </a:p>
          <a:p>
            <a:r>
              <a:rPr lang="en-US" sz="900" dirty="0"/>
              <a:t>- A reply is often a discrete event.</a:t>
            </a:r>
          </a:p>
        </p:txBody>
      </p:sp>
    </p:spTree>
    <p:extLst>
      <p:ext uri="{BB962C8B-B14F-4D97-AF65-F5344CB8AC3E}">
        <p14:creationId xmlns:p14="http://schemas.microsoft.com/office/powerpoint/2010/main" val="358716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110</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111</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B7712A4-B68F-2C49-BE8D-A0504F727DB3}"/>
              </a:ext>
            </a:extLst>
          </p:cNvPr>
          <p:cNvSpPr/>
          <p:nvPr/>
        </p:nvSpPr>
        <p:spPr>
          <a:xfrm>
            <a:off x="316089" y="5087408"/>
            <a:ext cx="8466667" cy="917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6DB6932-3599-B148-BDE4-B177A17C3274}"/>
              </a:ext>
            </a:extLst>
          </p:cNvPr>
          <p:cNvSpPr/>
          <p:nvPr/>
        </p:nvSpPr>
        <p:spPr>
          <a:xfrm>
            <a:off x="316089" y="699911"/>
            <a:ext cx="8466667" cy="27290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112</a:t>
            </a:fld>
            <a:endParaRPr lang="en-US"/>
          </a:p>
        </p:txBody>
      </p:sp>
      <p:sp>
        <p:nvSpPr>
          <p:cNvPr id="7" name="Rectangle 6">
            <a:extLst>
              <a:ext uri="{FF2B5EF4-FFF2-40B4-BE49-F238E27FC236}">
                <a16:creationId xmlns:a16="http://schemas.microsoft.com/office/drawing/2014/main" id="{A581BC03-01EE-E148-9B6C-6567F984A143}"/>
              </a:ext>
            </a:extLst>
          </p:cNvPr>
          <p:cNvSpPr/>
          <p:nvPr/>
        </p:nvSpPr>
        <p:spPr>
          <a:xfrm>
            <a:off x="936979"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EDD94E-F582-B241-9CAD-0E27BB30F36C}"/>
              </a:ext>
            </a:extLst>
          </p:cNvPr>
          <p:cNvSpPr/>
          <p:nvPr/>
        </p:nvSpPr>
        <p:spPr>
          <a:xfrm>
            <a:off x="5390445"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B0964E-CFDE-C34E-8917-8E61B02AA428}"/>
              </a:ext>
            </a:extLst>
          </p:cNvPr>
          <p:cNvSpPr txBox="1"/>
          <p:nvPr/>
        </p:nvSpPr>
        <p:spPr>
          <a:xfrm>
            <a:off x="2573092" y="137583"/>
            <a:ext cx="4448596" cy="507831"/>
          </a:xfrm>
          <a:prstGeom prst="rect">
            <a:avLst/>
          </a:prstGeom>
          <a:noFill/>
        </p:spPr>
        <p:txBody>
          <a:bodyPr wrap="square" rtlCol="0">
            <a:spAutoFit/>
          </a:bodyPr>
          <a:lstStyle/>
          <a:p>
            <a:pPr algn="ctr"/>
            <a:r>
              <a:rPr lang="en-US" sz="2700" b="1" dirty="0"/>
              <a:t>Consumer Driven Contracts</a:t>
            </a:r>
          </a:p>
        </p:txBody>
      </p:sp>
      <p:sp>
        <p:nvSpPr>
          <p:cNvPr id="12" name="TextBox 11">
            <a:extLst>
              <a:ext uri="{FF2B5EF4-FFF2-40B4-BE49-F238E27FC236}">
                <a16:creationId xmlns:a16="http://schemas.microsoft.com/office/drawing/2014/main" id="{52ECD5ED-0331-0E46-BAB8-0D615516D341}"/>
              </a:ext>
            </a:extLst>
          </p:cNvPr>
          <p:cNvSpPr txBox="1"/>
          <p:nvPr/>
        </p:nvSpPr>
        <p:spPr>
          <a:xfrm>
            <a:off x="129257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Producer</a:t>
            </a:r>
          </a:p>
        </p:txBody>
      </p:sp>
      <p:sp>
        <p:nvSpPr>
          <p:cNvPr id="13" name="TextBox 12">
            <a:extLst>
              <a:ext uri="{FF2B5EF4-FFF2-40B4-BE49-F238E27FC236}">
                <a16:creationId xmlns:a16="http://schemas.microsoft.com/office/drawing/2014/main" id="{C0C26785-B7D5-E345-876C-08C623F00E64}"/>
              </a:ext>
            </a:extLst>
          </p:cNvPr>
          <p:cNvSpPr txBox="1"/>
          <p:nvPr/>
        </p:nvSpPr>
        <p:spPr>
          <a:xfrm>
            <a:off x="581864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Consumer</a:t>
            </a:r>
          </a:p>
        </p:txBody>
      </p:sp>
      <p:sp>
        <p:nvSpPr>
          <p:cNvPr id="14" name="Rectangle 13">
            <a:extLst>
              <a:ext uri="{FF2B5EF4-FFF2-40B4-BE49-F238E27FC236}">
                <a16:creationId xmlns:a16="http://schemas.microsoft.com/office/drawing/2014/main" id="{93D74BE5-38F1-B240-8D48-8CBA4B96F69D}"/>
              </a:ext>
            </a:extLst>
          </p:cNvPr>
          <p:cNvSpPr/>
          <p:nvPr/>
        </p:nvSpPr>
        <p:spPr>
          <a:xfrm>
            <a:off x="1095022" y="2000427"/>
            <a:ext cx="1219200" cy="128464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E8F596-D893-E644-820C-A614D1CC67B3}"/>
              </a:ext>
            </a:extLst>
          </p:cNvPr>
          <p:cNvSpPr/>
          <p:nvPr/>
        </p:nvSpPr>
        <p:spPr>
          <a:xfrm>
            <a:off x="1339144" y="22790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A38693-462D-1A4E-B3E6-864871160860}"/>
              </a:ext>
            </a:extLst>
          </p:cNvPr>
          <p:cNvSpPr/>
          <p:nvPr/>
        </p:nvSpPr>
        <p:spPr>
          <a:xfrm>
            <a:off x="1491544" y="24314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E5596-76DF-E44A-A66E-31ED02A6FF94}"/>
              </a:ext>
            </a:extLst>
          </p:cNvPr>
          <p:cNvSpPr/>
          <p:nvPr/>
        </p:nvSpPr>
        <p:spPr>
          <a:xfrm>
            <a:off x="1643944" y="25838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A6E0C-6679-7A45-B665-5E7879484313}"/>
              </a:ext>
            </a:extLst>
          </p:cNvPr>
          <p:cNvSpPr/>
          <p:nvPr/>
        </p:nvSpPr>
        <p:spPr>
          <a:xfrm>
            <a:off x="2644421" y="2087008"/>
            <a:ext cx="1219200" cy="128464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F0DD9D-6600-154B-A8E4-1A5EE89A440B}"/>
              </a:ext>
            </a:extLst>
          </p:cNvPr>
          <p:cNvSpPr/>
          <p:nvPr/>
        </p:nvSpPr>
        <p:spPr>
          <a:xfrm>
            <a:off x="3170768" y="2431420"/>
            <a:ext cx="553155" cy="5870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4A15C7-9919-DE44-A622-385B4CE832C2}"/>
              </a:ext>
            </a:extLst>
          </p:cNvPr>
          <p:cNvSpPr txBox="1"/>
          <p:nvPr/>
        </p:nvSpPr>
        <p:spPr>
          <a:xfrm>
            <a:off x="1158519" y="2122155"/>
            <a:ext cx="1179687" cy="923330"/>
          </a:xfrm>
          <a:prstGeom prst="rect">
            <a:avLst/>
          </a:prstGeom>
          <a:noFill/>
        </p:spPr>
        <p:txBody>
          <a:bodyPr wrap="square" rtlCol="0">
            <a:spAutoFit/>
          </a:bodyPr>
          <a:lstStyle/>
          <a:p>
            <a:pPr algn="ctr"/>
            <a:r>
              <a:rPr lang="en-US" dirty="0"/>
              <a:t>Consumer Driven Contracts</a:t>
            </a:r>
          </a:p>
        </p:txBody>
      </p:sp>
      <p:sp>
        <p:nvSpPr>
          <p:cNvPr id="23" name="TextBox 22">
            <a:extLst>
              <a:ext uri="{FF2B5EF4-FFF2-40B4-BE49-F238E27FC236}">
                <a16:creationId xmlns:a16="http://schemas.microsoft.com/office/drawing/2014/main" id="{C0854EB0-A2D1-2C46-A9FB-B3BDB7420689}"/>
              </a:ext>
            </a:extLst>
          </p:cNvPr>
          <p:cNvSpPr txBox="1"/>
          <p:nvPr/>
        </p:nvSpPr>
        <p:spPr>
          <a:xfrm>
            <a:off x="2672645" y="2279020"/>
            <a:ext cx="1179687" cy="646331"/>
          </a:xfrm>
          <a:prstGeom prst="rect">
            <a:avLst/>
          </a:prstGeom>
          <a:noFill/>
        </p:spPr>
        <p:txBody>
          <a:bodyPr wrap="square" rtlCol="0">
            <a:spAutoFit/>
          </a:bodyPr>
          <a:lstStyle/>
          <a:p>
            <a:pPr algn="ctr"/>
            <a:r>
              <a:rPr lang="en-US" dirty="0"/>
              <a:t>Provider Contract</a:t>
            </a:r>
          </a:p>
        </p:txBody>
      </p:sp>
      <p:sp>
        <p:nvSpPr>
          <p:cNvPr id="24" name="Rectangle 23">
            <a:extLst>
              <a:ext uri="{FF2B5EF4-FFF2-40B4-BE49-F238E27FC236}">
                <a16:creationId xmlns:a16="http://schemas.microsoft.com/office/drawing/2014/main" id="{CB64C818-94CE-8E44-9967-4467898B14E0}"/>
              </a:ext>
            </a:extLst>
          </p:cNvPr>
          <p:cNvSpPr/>
          <p:nvPr/>
        </p:nvSpPr>
        <p:spPr>
          <a:xfrm>
            <a:off x="5870926" y="2428009"/>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D8CBCE-7E58-664A-9A01-9BBB91C2514F}"/>
              </a:ext>
            </a:extLst>
          </p:cNvPr>
          <p:cNvSpPr txBox="1"/>
          <p:nvPr/>
        </p:nvSpPr>
        <p:spPr>
          <a:xfrm>
            <a:off x="5571063" y="2388763"/>
            <a:ext cx="1179687" cy="646331"/>
          </a:xfrm>
          <a:prstGeom prst="rect">
            <a:avLst/>
          </a:prstGeom>
          <a:noFill/>
        </p:spPr>
        <p:txBody>
          <a:bodyPr wrap="square" rtlCol="0">
            <a:spAutoFit/>
          </a:bodyPr>
          <a:lstStyle/>
          <a:p>
            <a:pPr algn="ctr"/>
            <a:r>
              <a:rPr lang="en-US" dirty="0"/>
              <a:t>Consumer Contract</a:t>
            </a:r>
          </a:p>
        </p:txBody>
      </p:sp>
      <p:sp>
        <p:nvSpPr>
          <p:cNvPr id="27" name="TextBox 26">
            <a:extLst>
              <a:ext uri="{FF2B5EF4-FFF2-40B4-BE49-F238E27FC236}">
                <a16:creationId xmlns:a16="http://schemas.microsoft.com/office/drawing/2014/main" id="{6F5DB8F1-B4F4-1F4B-ACDA-4F6CD26C0B5B}"/>
              </a:ext>
            </a:extLst>
          </p:cNvPr>
          <p:cNvSpPr txBox="1"/>
          <p:nvPr/>
        </p:nvSpPr>
        <p:spPr>
          <a:xfrm>
            <a:off x="7449887" y="750901"/>
            <a:ext cx="1179687" cy="369332"/>
          </a:xfrm>
          <a:prstGeom prst="rect">
            <a:avLst/>
          </a:prstGeom>
          <a:noFill/>
        </p:spPr>
        <p:txBody>
          <a:bodyPr wrap="square" rtlCol="0">
            <a:spAutoFit/>
          </a:bodyPr>
          <a:lstStyle/>
          <a:p>
            <a:pPr algn="ctr"/>
            <a:r>
              <a:rPr lang="en-US" dirty="0"/>
              <a:t>Contract</a:t>
            </a:r>
          </a:p>
        </p:txBody>
      </p:sp>
      <p:sp>
        <p:nvSpPr>
          <p:cNvPr id="28" name="TextBox 27">
            <a:extLst>
              <a:ext uri="{FF2B5EF4-FFF2-40B4-BE49-F238E27FC236}">
                <a16:creationId xmlns:a16="http://schemas.microsoft.com/office/drawing/2014/main" id="{2AADF99D-46F1-9441-BC23-453EB03734A3}"/>
              </a:ext>
            </a:extLst>
          </p:cNvPr>
          <p:cNvSpPr txBox="1"/>
          <p:nvPr/>
        </p:nvSpPr>
        <p:spPr>
          <a:xfrm>
            <a:off x="7449886" y="5636004"/>
            <a:ext cx="1179687" cy="369332"/>
          </a:xfrm>
          <a:prstGeom prst="rect">
            <a:avLst/>
          </a:prstGeom>
          <a:noFill/>
        </p:spPr>
        <p:txBody>
          <a:bodyPr wrap="square" rtlCol="0">
            <a:spAutoFit/>
          </a:bodyPr>
          <a:lstStyle/>
          <a:p>
            <a:pPr algn="ctr"/>
            <a:r>
              <a:rPr lang="en-US" dirty="0"/>
              <a:t>Execute</a:t>
            </a:r>
          </a:p>
        </p:txBody>
      </p:sp>
      <p:sp>
        <p:nvSpPr>
          <p:cNvPr id="29" name="Rectangle 28">
            <a:extLst>
              <a:ext uri="{FF2B5EF4-FFF2-40B4-BE49-F238E27FC236}">
                <a16:creationId xmlns:a16="http://schemas.microsoft.com/office/drawing/2014/main" id="{FCB87A9E-0744-5140-9FF8-54ABC8D5A1A6}"/>
              </a:ext>
            </a:extLst>
          </p:cNvPr>
          <p:cNvSpPr/>
          <p:nvPr/>
        </p:nvSpPr>
        <p:spPr>
          <a:xfrm>
            <a:off x="1158519" y="5298489"/>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8C325-FEAA-F847-93B6-FE0A9D9AC936}"/>
              </a:ext>
            </a:extLst>
          </p:cNvPr>
          <p:cNvSpPr/>
          <p:nvPr/>
        </p:nvSpPr>
        <p:spPr>
          <a:xfrm>
            <a:off x="5664903" y="5298488"/>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phic 30" descr="Envelope">
            <a:extLst>
              <a:ext uri="{FF2B5EF4-FFF2-40B4-BE49-F238E27FC236}">
                <a16:creationId xmlns:a16="http://schemas.microsoft.com/office/drawing/2014/main" id="{3069321D-8EE3-CF4A-89C6-2E003D22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47" y="5198526"/>
            <a:ext cx="601550" cy="601550"/>
          </a:xfrm>
          <a:prstGeom prst="rect">
            <a:avLst/>
          </a:prstGeom>
        </p:spPr>
      </p:pic>
      <p:sp>
        <p:nvSpPr>
          <p:cNvPr id="32" name="Striped Right Arrow 31">
            <a:extLst>
              <a:ext uri="{FF2B5EF4-FFF2-40B4-BE49-F238E27FC236}">
                <a16:creationId xmlns:a16="http://schemas.microsoft.com/office/drawing/2014/main" id="{FE522772-2D0A-0B4E-9B1B-8E021C9B4724}"/>
              </a:ext>
            </a:extLst>
          </p:cNvPr>
          <p:cNvSpPr/>
          <p:nvPr/>
        </p:nvSpPr>
        <p:spPr>
          <a:xfrm>
            <a:off x="4018844" y="2453624"/>
            <a:ext cx="1552219" cy="578851"/>
          </a:xfrm>
          <a:prstGeom prst="stripedRightArrow">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7C1074-4DC6-EC4A-BB88-CAA20C171FFE}"/>
              </a:ext>
            </a:extLst>
          </p:cNvPr>
          <p:cNvSpPr txBox="1"/>
          <p:nvPr/>
        </p:nvSpPr>
        <p:spPr>
          <a:xfrm>
            <a:off x="4075293" y="1625343"/>
            <a:ext cx="1179687" cy="923330"/>
          </a:xfrm>
          <a:prstGeom prst="rect">
            <a:avLst/>
          </a:prstGeom>
          <a:noFill/>
        </p:spPr>
        <p:txBody>
          <a:bodyPr wrap="square" rtlCol="0">
            <a:spAutoFit/>
          </a:bodyPr>
          <a:lstStyle/>
          <a:p>
            <a:pPr algn="ctr"/>
            <a:r>
              <a:rPr lang="en-US" dirty="0"/>
              <a:t>Adopt Required</a:t>
            </a:r>
          </a:p>
          <a:p>
            <a:pPr algn="ctr"/>
            <a:r>
              <a:rPr lang="en-US" dirty="0"/>
              <a:t>Parts</a:t>
            </a:r>
          </a:p>
        </p:txBody>
      </p:sp>
      <p:sp>
        <p:nvSpPr>
          <p:cNvPr id="42" name="Curved Up Arrow 41">
            <a:extLst>
              <a:ext uri="{FF2B5EF4-FFF2-40B4-BE49-F238E27FC236}">
                <a16:creationId xmlns:a16="http://schemas.microsoft.com/office/drawing/2014/main" id="{893CE751-8740-164A-909D-77B255C99156}"/>
              </a:ext>
            </a:extLst>
          </p:cNvPr>
          <p:cNvSpPr/>
          <p:nvPr/>
        </p:nvSpPr>
        <p:spPr>
          <a:xfrm flipH="1">
            <a:off x="1643943" y="3543300"/>
            <a:ext cx="4485923" cy="509411"/>
          </a:xfrm>
          <a:prstGeom prst="curvedUpArrow">
            <a:avLst/>
          </a:prstGeom>
          <a:solidFill>
            <a:schemeClr val="tx1"/>
          </a:solidFill>
          <a:ln>
            <a:headEnd type="triangl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3E7E28E-B208-1A40-B94C-E7CD490C76D1}"/>
              </a:ext>
            </a:extLst>
          </p:cNvPr>
          <p:cNvSpPr txBox="1"/>
          <p:nvPr/>
        </p:nvSpPr>
        <p:spPr>
          <a:xfrm>
            <a:off x="3723923" y="4260593"/>
            <a:ext cx="1450623" cy="646331"/>
          </a:xfrm>
          <a:prstGeom prst="rect">
            <a:avLst/>
          </a:prstGeom>
          <a:noFill/>
        </p:spPr>
        <p:txBody>
          <a:bodyPr wrap="square" rtlCol="0">
            <a:spAutoFit/>
          </a:bodyPr>
          <a:lstStyle/>
          <a:p>
            <a:pPr algn="ctr"/>
            <a:r>
              <a:rPr lang="en-US" dirty="0"/>
              <a:t>Set Expectations</a:t>
            </a:r>
          </a:p>
        </p:txBody>
      </p:sp>
      <p:cxnSp>
        <p:nvCxnSpPr>
          <p:cNvPr id="44" name="Straight Arrow Connector 43">
            <a:extLst>
              <a:ext uri="{FF2B5EF4-FFF2-40B4-BE49-F238E27FC236}">
                <a16:creationId xmlns:a16="http://schemas.microsoft.com/office/drawing/2014/main" id="{41329887-1F3D-6549-95C4-1A37F9F544AF}"/>
              </a:ext>
            </a:extLst>
          </p:cNvPr>
          <p:cNvCxnSpPr>
            <a:cxnSpLocks/>
            <a:stCxn id="31" idx="0"/>
            <a:endCxn id="14" idx="2"/>
          </p:cNvCxnSpPr>
          <p:nvPr/>
        </p:nvCxnSpPr>
        <p:spPr>
          <a:xfrm flipH="1" flipV="1">
            <a:off x="1704622" y="3285067"/>
            <a:ext cx="609600" cy="1913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A34FAE-CA53-FE45-ACB9-D05134E18DEB}"/>
              </a:ext>
            </a:extLst>
          </p:cNvPr>
          <p:cNvSpPr txBox="1"/>
          <p:nvPr/>
        </p:nvSpPr>
        <p:spPr>
          <a:xfrm>
            <a:off x="1975114" y="4258205"/>
            <a:ext cx="1450623" cy="369332"/>
          </a:xfrm>
          <a:prstGeom prst="rect">
            <a:avLst/>
          </a:prstGeom>
          <a:noFill/>
        </p:spPr>
        <p:txBody>
          <a:bodyPr wrap="square" rtlCol="0">
            <a:spAutoFit/>
          </a:bodyPr>
          <a:lstStyle/>
          <a:p>
            <a:pPr algn="ctr"/>
            <a:r>
              <a:rPr lang="en-US" dirty="0"/>
              <a:t>Validate</a:t>
            </a:r>
          </a:p>
        </p:txBody>
      </p:sp>
      <p:cxnSp>
        <p:nvCxnSpPr>
          <p:cNvPr id="49" name="Straight Arrow Connector 48">
            <a:extLst>
              <a:ext uri="{FF2B5EF4-FFF2-40B4-BE49-F238E27FC236}">
                <a16:creationId xmlns:a16="http://schemas.microsoft.com/office/drawing/2014/main" id="{EA2D370D-6735-F841-B01B-57374DB4AF41}"/>
              </a:ext>
            </a:extLst>
          </p:cNvPr>
          <p:cNvCxnSpPr>
            <a:cxnSpLocks/>
            <a:endCxn id="25" idx="2"/>
          </p:cNvCxnSpPr>
          <p:nvPr/>
        </p:nvCxnSpPr>
        <p:spPr>
          <a:xfrm flipH="1" flipV="1">
            <a:off x="6160907" y="3035094"/>
            <a:ext cx="104424" cy="245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E27CFF-E8AD-584A-93F3-8838E6618932}"/>
              </a:ext>
            </a:extLst>
          </p:cNvPr>
          <p:cNvSpPr txBox="1"/>
          <p:nvPr/>
        </p:nvSpPr>
        <p:spPr>
          <a:xfrm>
            <a:off x="6209176" y="3937052"/>
            <a:ext cx="1450623" cy="646331"/>
          </a:xfrm>
          <a:prstGeom prst="rect">
            <a:avLst/>
          </a:prstGeom>
          <a:noFill/>
        </p:spPr>
        <p:txBody>
          <a:bodyPr wrap="square" rtlCol="0">
            <a:spAutoFit/>
          </a:bodyPr>
          <a:lstStyle/>
          <a:p>
            <a:pPr algn="ctr"/>
            <a:r>
              <a:rPr lang="en-US" dirty="0"/>
              <a:t>Consume According To</a:t>
            </a:r>
          </a:p>
        </p:txBody>
      </p:sp>
    </p:spTree>
    <p:extLst>
      <p:ext uri="{BB962C8B-B14F-4D97-AF65-F5344CB8AC3E}">
        <p14:creationId xmlns:p14="http://schemas.microsoft.com/office/powerpoint/2010/main" val="36915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38889E-6 -1.85185E-6 L 0.11476 0.04005 C 0.13889 0.04908 0.175 0.05394 0.2125 0.05394 C 0.25538 0.05394 0.28958 0.04908 0.31372 0.04005 L 0.42865 -1.85185E-6 " pathEditMode="relative" rAng="0" ptsTypes="AAAAA">
                                      <p:cBhvr>
                                        <p:cTn id="24" dur="2000" fill="hold"/>
                                        <p:tgtEl>
                                          <p:spTgt spid="31"/>
                                        </p:tgtEl>
                                        <p:attrNameLst>
                                          <p:attrName>ppt_x</p:attrName>
                                          <p:attrName>ppt_y</p:attrName>
                                        </p:attrNameLst>
                                      </p:cBhvr>
                                      <p:rCtr x="21424"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2" grpId="0" animBg="1"/>
      <p:bldP spid="43" grpId="0"/>
      <p:bldP spid="48" grpId="0"/>
      <p:bldP spid="5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6 Documentation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Standards &amp; How to Describe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113</a:t>
            </a:fld>
            <a:endParaRPr lang="en-US"/>
          </a:p>
        </p:txBody>
      </p:sp>
    </p:spTree>
    <p:extLst>
      <p:ext uri="{BB962C8B-B14F-4D97-AF65-F5344CB8AC3E}">
        <p14:creationId xmlns:p14="http://schemas.microsoft.com/office/powerpoint/2010/main" val="12013725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8423358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117</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119</a:t>
            </a:fld>
            <a:endParaRPr lang="en-US"/>
          </a:p>
        </p:txBody>
      </p:sp>
    </p:spTree>
    <p:extLst>
      <p:ext uri="{BB962C8B-B14F-4D97-AF65-F5344CB8AC3E}">
        <p14:creationId xmlns:p14="http://schemas.microsoft.com/office/powerpoint/2010/main" val="65683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924600" y="1326977"/>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8641" y="3259900"/>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4259" y="3259900"/>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9877" y="3259900"/>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2970" y="3259900"/>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1114" y="3259900"/>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4207" y="3259900"/>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2668" y="3259900"/>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6694" y="3259900"/>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69577" y="4100050"/>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81873" y="3836685"/>
            <a:ext cx="931053"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5707" y="3842035"/>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82390" y="4284529"/>
            <a:ext cx="3650801" cy="1269578"/>
          </a:xfrm>
          <a:prstGeom prst="rect">
            <a:avLst/>
          </a:prstGeom>
          <a:solidFill>
            <a:schemeClr val="bg1"/>
          </a:solidFill>
          <a:ln>
            <a:solidFill>
              <a:schemeClr val="tx1"/>
            </a:solidFill>
          </a:ln>
        </p:spPr>
        <p:txBody>
          <a:bodyPr wrap="square" rtlCol="0">
            <a:spAutoFit/>
          </a:bodyPr>
          <a:lstStyle/>
          <a:p>
            <a:r>
              <a:rPr lang="en-US" sz="1350" b="1" dirty="0"/>
              <a:t>No Archive and Replay</a:t>
            </a:r>
          </a:p>
          <a:p>
            <a:r>
              <a:rPr lang="en-US" sz="900" dirty="0"/>
              <a:t>With queues we delete a message once we have completed the associated action. That means we have no way to replay the request for work. Our only option is to ask the sender to resend their request.</a:t>
            </a:r>
          </a:p>
          <a:p>
            <a:endParaRPr lang="en-US" sz="900" dirty="0"/>
          </a:p>
          <a:p>
            <a:r>
              <a:rPr lang="en-US" sz="900" dirty="0"/>
              <a:t>This works for tasks or replies.</a:t>
            </a:r>
          </a:p>
          <a:p>
            <a:endParaRPr lang="en-US" sz="900" dirty="0"/>
          </a:p>
          <a:p>
            <a:r>
              <a:rPr lang="en-US" sz="900" dirty="0"/>
              <a:t>This is not how series events work.</a:t>
            </a:r>
          </a:p>
        </p:txBody>
      </p:sp>
    </p:spTree>
    <p:extLst>
      <p:ext uri="{BB962C8B-B14F-4D97-AF65-F5344CB8AC3E}">
        <p14:creationId xmlns:p14="http://schemas.microsoft.com/office/powerpoint/2010/main" val="407998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2"/>
          </p:cNvCxnSpPr>
          <p:nvPr/>
        </p:nvCxnSpPr>
        <p:spPr>
          <a:xfrm>
            <a:off x="1859229" y="3281088"/>
            <a:ext cx="2001648"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204020"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AsyncAPI</a:t>
            </a:r>
            <a:r>
              <a:rPr lang="en" sz="1350" dirty="0"/>
              <a:t> Elements</a:t>
            </a:r>
            <a:endParaRPr sz="1350"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287885"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1545569" y="2674286"/>
            <a:ext cx="627320" cy="276977"/>
          </a:xfrm>
          <a:prstGeom prst="rect">
            <a:avLst/>
          </a:prstGeom>
          <a:noFill/>
          <a:ln>
            <a:noFill/>
          </a:ln>
        </p:spPr>
        <p:txBody>
          <a:bodyPr spcFirstLastPara="1" wrap="square" lIns="68569" tIns="68569" rIns="68569" bIns="68569" anchor="t" anchorCtr="0">
            <a:spAutoFit/>
          </a:bodyPr>
          <a:lstStyle/>
          <a:p>
            <a:r>
              <a:rPr lang="en" sz="900" u="sng" dirty="0"/>
              <a:t>Producer</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6629434" y="2681740"/>
            <a:ext cx="627320" cy="276977"/>
          </a:xfrm>
          <a:prstGeom prst="rect">
            <a:avLst/>
          </a:prstGeom>
          <a:noFill/>
          <a:ln>
            <a:noFill/>
          </a:ln>
        </p:spPr>
        <p:txBody>
          <a:bodyPr spcFirstLastPara="1" wrap="square" lIns="68569" tIns="68569" rIns="68569" bIns="68569" anchor="t" anchorCtr="0">
            <a:spAutoFit/>
          </a:bodyPr>
          <a:lstStyle/>
          <a:p>
            <a:r>
              <a:rPr lang="en" sz="900" u="sng" dirty="0"/>
              <a:t>Consumer</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2733690" y="3104772"/>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3856812" y="3868457"/>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13" idx="0"/>
            <a:endCxn id="4" idx="1"/>
          </p:cNvCxnSpPr>
          <p:nvPr/>
        </p:nvCxnSpPr>
        <p:spPr>
          <a:xfrm flipV="1">
            <a:off x="5166139" y="3281088"/>
            <a:ext cx="1776956"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4269633" y="419928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3504910" y="1564670"/>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cxnSp>
        <p:nvCxnSpPr>
          <p:cNvPr id="26" name="Straight Arrow Connector 25">
            <a:extLst>
              <a:ext uri="{FF2B5EF4-FFF2-40B4-BE49-F238E27FC236}">
                <a16:creationId xmlns:a16="http://schemas.microsoft.com/office/drawing/2014/main" id="{5EF78F1B-9028-394D-A1EA-602F3392B977}"/>
              </a:ext>
            </a:extLst>
          </p:cNvPr>
          <p:cNvCxnSpPr>
            <a:cxnSpLocks/>
            <a:endCxn id="2" idx="3"/>
          </p:cNvCxnSpPr>
          <p:nvPr/>
        </p:nvCxnSpPr>
        <p:spPr>
          <a:xfrm flipH="1">
            <a:off x="1859229" y="1876282"/>
            <a:ext cx="1645682" cy="5208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C05983-7F83-A94E-B860-E04E49750420}"/>
              </a:ext>
            </a:extLst>
          </p:cNvPr>
          <p:cNvCxnSpPr>
            <a:cxnSpLocks/>
            <a:stCxn id="25" idx="3"/>
            <a:endCxn id="4" idx="3"/>
          </p:cNvCxnSpPr>
          <p:nvPr/>
        </p:nvCxnSpPr>
        <p:spPr>
          <a:xfrm>
            <a:off x="5661228" y="1876283"/>
            <a:ext cx="1281866" cy="5208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212;p29">
            <a:extLst>
              <a:ext uri="{FF2B5EF4-FFF2-40B4-BE49-F238E27FC236}">
                <a16:creationId xmlns:a16="http://schemas.microsoft.com/office/drawing/2014/main" id="{E6D36B3F-347D-1849-892D-422BF60F8A72}"/>
              </a:ext>
            </a:extLst>
          </p:cNvPr>
          <p:cNvSpPr txBox="1"/>
          <p:nvPr/>
        </p:nvSpPr>
        <p:spPr>
          <a:xfrm>
            <a:off x="3775601" y="24740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stCxn id="31" idx="1"/>
            <a:endCxn id="7" idx="0"/>
          </p:cNvCxnSpPr>
          <p:nvPr/>
        </p:nvCxnSpPr>
        <p:spPr>
          <a:xfrm flipH="1">
            <a:off x="3015912" y="2785706"/>
            <a:ext cx="759689" cy="3190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2721216" y="3339429"/>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015399" y="3338377"/>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204020" y="471263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over channels, which are hosted on a server. There may be more than one channel, so the channel must be addressable</a:t>
            </a:r>
            <a:endParaRPr sz="1050" dirty="0"/>
          </a:p>
        </p:txBody>
      </p:sp>
      <p:cxnSp>
        <p:nvCxnSpPr>
          <p:cNvPr id="41" name="Straight Arrow Connector 40">
            <a:extLst>
              <a:ext uri="{FF2B5EF4-FFF2-40B4-BE49-F238E27FC236}">
                <a16:creationId xmlns:a16="http://schemas.microsoft.com/office/drawing/2014/main" id="{62020D73-4272-B04C-99F5-A00F75E5702D}"/>
              </a:ext>
            </a:extLst>
          </p:cNvPr>
          <p:cNvCxnSpPr>
            <a:cxnSpLocks/>
            <a:stCxn id="40" idx="0"/>
          </p:cNvCxnSpPr>
          <p:nvPr/>
        </p:nvCxnSpPr>
        <p:spPr>
          <a:xfrm flipV="1">
            <a:off x="2282179" y="4120378"/>
            <a:ext cx="1065308" cy="5922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394D82-622D-1944-86D4-9C5E3A902525}"/>
              </a:ext>
            </a:extLst>
          </p:cNvPr>
          <p:cNvCxnSpPr>
            <a:cxnSpLocks/>
            <a:endCxn id="13" idx="1"/>
          </p:cNvCxnSpPr>
          <p:nvPr/>
        </p:nvCxnSpPr>
        <p:spPr>
          <a:xfrm flipV="1">
            <a:off x="3251047" y="4806085"/>
            <a:ext cx="1260974" cy="13272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99CF49-34F4-BE44-99DA-25F3CC107B54}"/>
              </a:ext>
            </a:extLst>
          </p:cNvPr>
          <p:cNvCxnSpPr>
            <a:cxnSpLocks/>
            <a:stCxn id="40" idx="0"/>
          </p:cNvCxnSpPr>
          <p:nvPr/>
        </p:nvCxnSpPr>
        <p:spPr>
          <a:xfrm flipV="1">
            <a:off x="2282179" y="4237444"/>
            <a:ext cx="3600106" cy="47519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5352652" y="5026973"/>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A channel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H="1" flipV="1">
            <a:off x="5927317" y="3961581"/>
            <a:ext cx="503494" cy="10653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6371598" y="369785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787082" y="4311211"/>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3986786" y="500473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3423865" y="3284850"/>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0" name="Straight Arrow Connector 59">
            <a:extLst>
              <a:ext uri="{FF2B5EF4-FFF2-40B4-BE49-F238E27FC236}">
                <a16:creationId xmlns:a16="http://schemas.microsoft.com/office/drawing/2014/main" id="{2C22440A-A235-6945-8F6F-B7123BC131F3}"/>
              </a:ext>
            </a:extLst>
          </p:cNvPr>
          <p:cNvCxnSpPr>
            <a:cxnSpLocks/>
            <a:stCxn id="57" idx="0"/>
            <a:endCxn id="54" idx="2"/>
          </p:cNvCxnSpPr>
          <p:nvPr/>
        </p:nvCxnSpPr>
        <p:spPr>
          <a:xfrm flipH="1" flipV="1">
            <a:off x="6741790" y="4039063"/>
            <a:ext cx="1123451" cy="2721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4727170" y="4542033"/>
            <a:ext cx="2059912" cy="6333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164249" y="3455456"/>
            <a:ext cx="2622833" cy="1086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34" name="Google Shape;212;p29">
            <a:extLst>
              <a:ext uri="{FF2B5EF4-FFF2-40B4-BE49-F238E27FC236}">
                <a16:creationId xmlns:a16="http://schemas.microsoft.com/office/drawing/2014/main" id="{86FACAF7-C973-0145-92BC-DF35508D95FA}"/>
              </a:ext>
            </a:extLst>
          </p:cNvPr>
          <p:cNvSpPr txBox="1"/>
          <p:nvPr/>
        </p:nvSpPr>
        <p:spPr>
          <a:xfrm>
            <a:off x="113010" y="370946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With pub-sub the server is neither producer or consumer, but a broker, but with point-to-point the apps may be in the role of client </a:t>
            </a:r>
            <a:r>
              <a:rPr lang="en-GB" sz="1050" i="1" dirty="0"/>
              <a:t>or</a:t>
            </a:r>
            <a:r>
              <a:rPr lang="en-GB" sz="1050" dirty="0"/>
              <a:t> server.</a:t>
            </a:r>
            <a:endParaRPr sz="1050" dirty="0"/>
          </a:p>
        </p:txBody>
      </p:sp>
      <p:cxnSp>
        <p:nvCxnSpPr>
          <p:cNvPr id="38" name="Straight Arrow Connector 37">
            <a:extLst>
              <a:ext uri="{FF2B5EF4-FFF2-40B4-BE49-F238E27FC236}">
                <a16:creationId xmlns:a16="http://schemas.microsoft.com/office/drawing/2014/main" id="{90AD3FB3-FF78-6045-B130-1F773A6619AC}"/>
              </a:ext>
            </a:extLst>
          </p:cNvPr>
          <p:cNvCxnSpPr>
            <a:cxnSpLocks/>
            <a:stCxn id="34" idx="3"/>
          </p:cNvCxnSpPr>
          <p:nvPr/>
        </p:nvCxnSpPr>
        <p:spPr>
          <a:xfrm>
            <a:off x="2269328" y="4101873"/>
            <a:ext cx="1696933" cy="10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8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49" grpId="0" animBg="1"/>
      <p:bldP spid="54" grpId="0" animBg="1"/>
      <p:bldP spid="57" grpId="0" animBg="1"/>
      <p:bldP spid="58" grpId="0" animBg="1"/>
      <p:bldP spid="59" grpId="0" animBg="1"/>
      <p:bldP spid="3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739660" y="1913416"/>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89415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3677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34182" y="394301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111260" y="4469323"/>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3200400" y="1540608"/>
            <a:ext cx="2279678" cy="52283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135722"/>
            <a:ext cx="1792661" cy="4547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655196"/>
            <a:ext cx="1792661" cy="462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206674"/>
            <a:ext cx="1792661" cy="4849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94922" y="3780403"/>
            <a:ext cx="1300674" cy="3126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a:off x="4572000" y="4457772"/>
            <a:ext cx="777660" cy="1615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5044189"/>
            <a:ext cx="1746725" cy="463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517732"/>
            <a:ext cx="1730607" cy="520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92661" y="4316152"/>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3" y="2551716"/>
            <a:ext cx="863834" cy="26754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7907" y="35160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7796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a:endCxn id="9" idx="1"/>
          </p:cNvCxnSpPr>
          <p:nvPr/>
        </p:nvCxnSpPr>
        <p:spPr>
          <a:xfrm>
            <a:off x="1356724" y="3833906"/>
            <a:ext cx="277458" cy="25914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121</a:t>
            </a:fld>
            <a:endParaRPr lang="en-US"/>
          </a:p>
        </p:txBody>
      </p:sp>
    </p:spTree>
    <p:extLst>
      <p:ext uri="{BB962C8B-B14F-4D97-AF65-F5344CB8AC3E}">
        <p14:creationId xmlns:p14="http://schemas.microsoft.com/office/powerpoint/2010/main" val="6583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122</a:t>
            </a:fld>
            <a:endParaRPr lang="en-US"/>
          </a:p>
        </p:txBody>
      </p:sp>
    </p:spTree>
    <p:extLst>
      <p:ext uri="{BB962C8B-B14F-4D97-AF65-F5344CB8AC3E}">
        <p14:creationId xmlns:p14="http://schemas.microsoft.com/office/powerpoint/2010/main" val="13134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123</a:t>
            </a:fld>
            <a:endParaRPr lang="en-US"/>
          </a:p>
        </p:txBody>
      </p:sp>
    </p:spTree>
    <p:extLst>
      <p:ext uri="{BB962C8B-B14F-4D97-AF65-F5344CB8AC3E}">
        <p14:creationId xmlns:p14="http://schemas.microsoft.com/office/powerpoint/2010/main" val="25961221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923330"/>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local:</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124</a:t>
            </a:fld>
            <a:endParaRPr lang="en-US"/>
          </a:p>
        </p:txBody>
      </p:sp>
    </p:spTree>
    <p:extLst>
      <p:ext uri="{BB962C8B-B14F-4D97-AF65-F5344CB8AC3E}">
        <p14:creationId xmlns:p14="http://schemas.microsoft.com/office/powerpoint/2010/main" val="38587319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2031325"/>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  </a:t>
            </a:r>
          </a:p>
          <a:p>
            <a:r>
              <a:rPr lang="en-GB" dirty="0"/>
              <a:t>    message:</a:t>
            </a:r>
          </a:p>
          <a:p>
            <a:r>
              <a:rPr lang="en-GB" dirty="0"/>
              <a:t>      $ref: "#/components/messages/greeting”</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Channels</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125</a:t>
            </a:fld>
            <a:endParaRPr lang="en-US"/>
          </a:p>
        </p:txBody>
      </p:sp>
    </p:spTree>
    <p:extLst>
      <p:ext uri="{BB962C8B-B14F-4D97-AF65-F5344CB8AC3E}">
        <p14:creationId xmlns:p14="http://schemas.microsoft.com/office/powerpoint/2010/main" val="2845529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424AC9E7-AF52-6942-AFBE-6B51F76A5250}"/>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Ref</a:t>
            </a:r>
            <a:endParaRPr dirty="0"/>
          </a:p>
        </p:txBody>
      </p:sp>
      <p:sp>
        <p:nvSpPr>
          <p:cNvPr id="3" name="Rectangle 2">
            <a:extLst>
              <a:ext uri="{FF2B5EF4-FFF2-40B4-BE49-F238E27FC236}">
                <a16:creationId xmlns:a16="http://schemas.microsoft.com/office/drawing/2014/main" id="{3504EA65-680A-E24A-BE45-14994C03789D}"/>
              </a:ext>
            </a:extLst>
          </p:cNvPr>
          <p:cNvSpPr/>
          <p:nvPr/>
        </p:nvSpPr>
        <p:spPr>
          <a:xfrm>
            <a:off x="732668" y="2574944"/>
            <a:ext cx="3191643"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"#/components/messages/ greeting"</a:t>
            </a:r>
            <a:endParaRPr lang="en-US" sz="1350" dirty="0"/>
          </a:p>
        </p:txBody>
      </p:sp>
      <p:sp>
        <p:nvSpPr>
          <p:cNvPr id="4" name="Google Shape;207;p29">
            <a:extLst>
              <a:ext uri="{FF2B5EF4-FFF2-40B4-BE49-F238E27FC236}">
                <a16:creationId xmlns:a16="http://schemas.microsoft.com/office/drawing/2014/main" id="{C4EF14C6-A22E-0B4B-AF56-8224B0096828}"/>
              </a:ext>
            </a:extLst>
          </p:cNvPr>
          <p:cNvSpPr txBox="1"/>
          <p:nvPr/>
        </p:nvSpPr>
        <p:spPr>
          <a:xfrm>
            <a:off x="5564561" y="2401776"/>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Allows us to re-use an element by using a reference  to a definition in the components section</a:t>
            </a:r>
            <a:endParaRPr sz="1050" dirty="0"/>
          </a:p>
        </p:txBody>
      </p:sp>
      <p:cxnSp>
        <p:nvCxnSpPr>
          <p:cNvPr id="5" name="Straight Arrow Connector 4">
            <a:extLst>
              <a:ext uri="{FF2B5EF4-FFF2-40B4-BE49-F238E27FC236}">
                <a16:creationId xmlns:a16="http://schemas.microsoft.com/office/drawing/2014/main" id="{EF92D8EA-56D5-544A-9F98-4C14E3166B10}"/>
              </a:ext>
            </a:extLst>
          </p:cNvPr>
          <p:cNvCxnSpPr>
            <a:cxnSpLocks/>
            <a:stCxn id="4" idx="1"/>
            <a:endCxn id="3" idx="3"/>
          </p:cNvCxnSpPr>
          <p:nvPr/>
        </p:nvCxnSpPr>
        <p:spPr>
          <a:xfrm flipH="1">
            <a:off x="3924311" y="2713389"/>
            <a:ext cx="1640250" cy="1159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FAB961E-2907-C345-A022-8F7A84F1F4BE}"/>
              </a:ext>
            </a:extLst>
          </p:cNvPr>
          <p:cNvSpPr/>
          <p:nvPr/>
        </p:nvSpPr>
        <p:spPr>
          <a:xfrm>
            <a:off x="732669" y="4091056"/>
            <a:ext cx="4207627"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a:t>
            </a:r>
            <a:r>
              <a:rPr lang="en-GB" sz="1350" dirty="0" err="1"/>
              <a:t>greetings.yaml</a:t>
            </a:r>
            <a:r>
              <a:rPr lang="en-GB" sz="1350" dirty="0"/>
              <a:t>#/components/messages/ greeting"</a:t>
            </a:r>
            <a:endParaRPr lang="en-US" sz="1350" dirty="0"/>
          </a:p>
        </p:txBody>
      </p:sp>
      <p:sp>
        <p:nvSpPr>
          <p:cNvPr id="15" name="Google Shape;207;p29">
            <a:extLst>
              <a:ext uri="{FF2B5EF4-FFF2-40B4-BE49-F238E27FC236}">
                <a16:creationId xmlns:a16="http://schemas.microsoft.com/office/drawing/2014/main" id="{05F457BB-732E-4C4B-A441-CCA88B8EC216}"/>
              </a:ext>
            </a:extLst>
          </p:cNvPr>
          <p:cNvSpPr txBox="1"/>
          <p:nvPr/>
        </p:nvSpPr>
        <p:spPr>
          <a:xfrm>
            <a:off x="5564561" y="3917944"/>
            <a:ext cx="2706263"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can use a file reference too – this can be helpful when we want to define the producer and a consumer in </a:t>
            </a:r>
            <a:r>
              <a:rPr lang="en" sz="1050" dirty="0" err="1"/>
              <a:t>sep</a:t>
            </a:r>
            <a:r>
              <a:rPr lang="en-GB" sz="1050" dirty="0"/>
              <a:t>a</a:t>
            </a:r>
            <a:r>
              <a:rPr lang="en" sz="1050" dirty="0"/>
              <a:t>rate specifications and share the message schema between them</a:t>
            </a:r>
            <a:endParaRPr sz="1050" dirty="0"/>
          </a:p>
        </p:txBody>
      </p:sp>
      <p:cxnSp>
        <p:nvCxnSpPr>
          <p:cNvPr id="16" name="Straight Arrow Connector 15">
            <a:extLst>
              <a:ext uri="{FF2B5EF4-FFF2-40B4-BE49-F238E27FC236}">
                <a16:creationId xmlns:a16="http://schemas.microsoft.com/office/drawing/2014/main" id="{6F74FB14-DBEC-544A-98DD-4898B91149F3}"/>
              </a:ext>
            </a:extLst>
          </p:cNvPr>
          <p:cNvCxnSpPr>
            <a:cxnSpLocks/>
            <a:stCxn id="15" idx="1"/>
            <a:endCxn id="14" idx="3"/>
          </p:cNvCxnSpPr>
          <p:nvPr/>
        </p:nvCxnSpPr>
        <p:spPr>
          <a:xfrm flipH="1" flipV="1">
            <a:off x="4940296" y="4241097"/>
            <a:ext cx="624265" cy="692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D2E6EC3-F268-2848-903D-4E3823052BED}"/>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1E276370-34CA-DA49-96E4-36F302F714F3}"/>
              </a:ext>
            </a:extLst>
          </p:cNvPr>
          <p:cNvSpPr>
            <a:spLocks noGrp="1"/>
          </p:cNvSpPr>
          <p:nvPr>
            <p:ph type="sldNum" sz="quarter" idx="12"/>
          </p:nvPr>
        </p:nvSpPr>
        <p:spPr/>
        <p:txBody>
          <a:bodyPr/>
          <a:lstStyle/>
          <a:p>
            <a:fld id="{53C7D256-7CB4-8D4B-B359-120D79D46DFF}" type="slidenum">
              <a:rPr lang="en-US" smtClean="0"/>
              <a:t>126</a:t>
            </a:fld>
            <a:endParaRPr lang="en-US"/>
          </a:p>
        </p:txBody>
      </p:sp>
    </p:spTree>
    <p:extLst>
      <p:ext uri="{BB962C8B-B14F-4D97-AF65-F5344CB8AC3E}">
        <p14:creationId xmlns:p14="http://schemas.microsoft.com/office/powerpoint/2010/main" val="36969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127</a:t>
            </a:fld>
            <a:endParaRPr lang="en-US"/>
          </a:p>
        </p:txBody>
      </p:sp>
    </p:spTree>
    <p:extLst>
      <p:ext uri="{BB962C8B-B14F-4D97-AF65-F5344CB8AC3E}">
        <p14:creationId xmlns:p14="http://schemas.microsoft.com/office/powerpoint/2010/main" val="3783945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128</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0" y="858287"/>
            <a:ext cx="9144000" cy="5141427"/>
          </a:xfrm>
          <a:prstGeom prst="rect">
            <a:avLst/>
          </a:prstGeom>
        </p:spPr>
      </p:pic>
    </p:spTree>
    <p:extLst>
      <p:ext uri="{BB962C8B-B14F-4D97-AF65-F5344CB8AC3E}">
        <p14:creationId xmlns:p14="http://schemas.microsoft.com/office/powerpoint/2010/main" val="40397380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129</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445410" y="857250"/>
            <a:ext cx="8253181" cy="5143500"/>
          </a:xfrm>
          <a:prstGeom prst="rect">
            <a:avLst/>
          </a:prstGeom>
        </p:spPr>
      </p:pic>
    </p:spTree>
    <p:extLst>
      <p:ext uri="{BB962C8B-B14F-4D97-AF65-F5344CB8AC3E}">
        <p14:creationId xmlns:p14="http://schemas.microsoft.com/office/powerpoint/2010/main" val="3190781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1557273" y="1887321"/>
            <a:ext cx="5397519" cy="2544545"/>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24603" y="3868194"/>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5956285" y="4760356"/>
            <a:ext cx="1686698" cy="507831"/>
          </a:xfrm>
          <a:prstGeom prst="rect">
            <a:avLst/>
          </a:prstGeom>
          <a:solidFill>
            <a:schemeClr val="bg1"/>
          </a:solidFill>
        </p:spPr>
        <p:txBody>
          <a:bodyPr wrap="square" rtlCol="0">
            <a:spAutoFit/>
          </a:bodyPr>
          <a:lstStyle/>
          <a:p>
            <a:r>
              <a:rPr lang="en-US" sz="900" dirty="0"/>
              <a:t>Second consumer </a:t>
            </a:r>
            <a:r>
              <a:rPr lang="en-US" sz="900" i="1" dirty="0"/>
              <a:t>reads</a:t>
            </a:r>
            <a:r>
              <a:rPr lang="en-US" sz="900" dirty="0"/>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p:nvPr/>
        </p:nvCxnSpPr>
        <p:spPr>
          <a:xfrm flipH="1" flipV="1">
            <a:off x="4918031" y="2754944"/>
            <a:ext cx="1601766" cy="4885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5032924" y="2200202"/>
            <a:ext cx="1686698" cy="369332"/>
          </a:xfrm>
          <a:prstGeom prst="rect">
            <a:avLst/>
          </a:prstGeom>
          <a:solidFill>
            <a:schemeClr val="bg1"/>
          </a:solidFill>
        </p:spPr>
        <p:txBody>
          <a:bodyPr wrap="square" rtlCol="0">
            <a:spAutoFit/>
          </a:bodyPr>
          <a:lstStyle/>
          <a:p>
            <a:r>
              <a:rPr lang="en-US" sz="900" dirty="0"/>
              <a:t>First consumer </a:t>
            </a:r>
            <a:r>
              <a:rPr lang="en-US" sz="900" i="1" dirty="0"/>
              <a:t>stores an offset</a:t>
            </a:r>
            <a:r>
              <a:rPr lang="en-US" sz="900" dirty="0"/>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260932" y="3429000"/>
            <a:ext cx="1930574" cy="32528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280320" y="3171698"/>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4222837" y="2927441"/>
            <a:ext cx="1116028" cy="15292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95516" y="4456700"/>
            <a:ext cx="1686698" cy="507831"/>
          </a:xfrm>
          <a:prstGeom prst="rect">
            <a:avLst/>
          </a:prstGeom>
          <a:solidFill>
            <a:schemeClr val="bg1"/>
          </a:solidFill>
        </p:spPr>
        <p:txBody>
          <a:bodyPr wrap="square" rtlCol="0">
            <a:spAutoFit/>
          </a:bodyPr>
          <a:lstStyle/>
          <a:p>
            <a:r>
              <a:rPr lang="en-US" sz="900" dirty="0"/>
              <a:t>Second consumer </a:t>
            </a:r>
            <a:r>
              <a:rPr lang="en-US" sz="900" i="1" dirty="0"/>
              <a:t>stores an offset</a:t>
            </a:r>
            <a:r>
              <a:rPr lang="en-US" sz="900" dirty="0"/>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31034" y="3990017"/>
            <a:ext cx="1178368" cy="369332"/>
          </a:xfrm>
          <a:prstGeom prst="rect">
            <a:avLst/>
          </a:prstGeom>
          <a:solidFill>
            <a:schemeClr val="bg1"/>
          </a:solidFill>
        </p:spPr>
        <p:txBody>
          <a:bodyPr wrap="square" rtlCol="0">
            <a:spAutoFit/>
          </a:bodyPr>
          <a:lstStyle/>
          <a:p>
            <a:r>
              <a:rPr lang="en-US" sz="900" dirty="0"/>
              <a:t>If a consumer </a:t>
            </a:r>
            <a:r>
              <a:rPr lang="en-US" sz="900" i="1" dirty="0"/>
              <a:t>restarts</a:t>
            </a:r>
            <a:endParaRPr lang="en-US" sz="900" dirty="0"/>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54792" y="4174683"/>
            <a:ext cx="176242" cy="69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82543" y="2951794"/>
            <a:ext cx="2897777" cy="15922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80320" y="4359349"/>
            <a:ext cx="1760880" cy="369332"/>
          </a:xfrm>
          <a:prstGeom prst="rect">
            <a:avLst/>
          </a:prstGeom>
          <a:solidFill>
            <a:schemeClr val="bg1"/>
          </a:solidFill>
        </p:spPr>
        <p:txBody>
          <a:bodyPr wrap="square" rtlCol="0">
            <a:spAutoFit/>
          </a:bodyPr>
          <a:lstStyle/>
          <a:p>
            <a:r>
              <a:rPr lang="en-US" sz="900" dirty="0"/>
              <a:t>It reads the store to determine the last message it processed</a:t>
            </a:r>
          </a:p>
        </p:txBody>
      </p:sp>
      <p:sp>
        <p:nvSpPr>
          <p:cNvPr id="37" name="TextBox 36">
            <a:extLst>
              <a:ext uri="{FF2B5EF4-FFF2-40B4-BE49-F238E27FC236}">
                <a16:creationId xmlns:a16="http://schemas.microsoft.com/office/drawing/2014/main" id="{52B8B604-4A66-F516-7A9B-F57F85618176}"/>
              </a:ext>
            </a:extLst>
          </p:cNvPr>
          <p:cNvSpPr txBox="1"/>
          <p:nvPr/>
        </p:nvSpPr>
        <p:spPr>
          <a:xfrm>
            <a:off x="196781" y="4802949"/>
            <a:ext cx="3650801" cy="577081"/>
          </a:xfrm>
          <a:prstGeom prst="rect">
            <a:avLst/>
          </a:prstGeom>
          <a:solidFill>
            <a:schemeClr val="bg1"/>
          </a:solidFill>
          <a:ln>
            <a:solidFill>
              <a:schemeClr val="tx1"/>
            </a:solidFill>
          </a:ln>
        </p:spPr>
        <p:txBody>
          <a:bodyPr wrap="square" rtlCol="0">
            <a:spAutoFit/>
          </a:bodyPr>
          <a:lstStyle/>
          <a:p>
            <a:r>
              <a:rPr lang="en-US" sz="1350" b="1" dirty="0"/>
              <a:t>Series Events as Streams</a:t>
            </a:r>
          </a:p>
          <a:p>
            <a:r>
              <a:rPr lang="en-US" sz="900" dirty="0"/>
              <a:t>Because we want to be able to move back and forth through a stream, series messaging is best supported by a stream.</a:t>
            </a:r>
          </a:p>
        </p:txBody>
      </p:sp>
    </p:spTree>
    <p:extLst>
      <p:ext uri="{BB962C8B-B14F-4D97-AF65-F5344CB8AC3E}">
        <p14:creationId xmlns:p14="http://schemas.microsoft.com/office/powerpoint/2010/main" val="196672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3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130</a:t>
            </a:fld>
            <a:endParaRPr lang="en-US"/>
          </a:p>
        </p:txBody>
      </p:sp>
    </p:spTree>
    <p:extLst>
      <p:ext uri="{BB962C8B-B14F-4D97-AF65-F5344CB8AC3E}">
        <p14:creationId xmlns:p14="http://schemas.microsoft.com/office/powerpoint/2010/main" val="387373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90835-8620-EA4F-AD04-9524397D8234}"/>
              </a:ext>
            </a:extLst>
          </p:cNvPr>
          <p:cNvPicPr>
            <a:picLocks noChangeAspect="1"/>
          </p:cNvPicPr>
          <p:nvPr/>
        </p:nvPicPr>
        <p:blipFill>
          <a:blip r:embed="rId2"/>
          <a:stretch>
            <a:fillRect/>
          </a:stretch>
        </p:blipFill>
        <p:spPr>
          <a:xfrm>
            <a:off x="1996998" y="1818874"/>
            <a:ext cx="6976946" cy="3220252"/>
          </a:xfrm>
          <a:prstGeom prst="rect">
            <a:avLst/>
          </a:prstGeom>
        </p:spPr>
      </p:pic>
      <p:sp>
        <p:nvSpPr>
          <p:cNvPr id="4" name="Google Shape;194;p29">
            <a:extLst>
              <a:ext uri="{FF2B5EF4-FFF2-40B4-BE49-F238E27FC236}">
                <a16:creationId xmlns:a16="http://schemas.microsoft.com/office/drawing/2014/main" id="{3484DADB-B28C-2447-A07D-45B2D0360DF2}"/>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Cupid</a:t>
            </a:r>
            <a:endParaRPr dirty="0"/>
          </a:p>
        </p:txBody>
      </p:sp>
      <p:sp>
        <p:nvSpPr>
          <p:cNvPr id="5" name="Footer Placeholder 4">
            <a:extLst>
              <a:ext uri="{FF2B5EF4-FFF2-40B4-BE49-F238E27FC236}">
                <a16:creationId xmlns:a16="http://schemas.microsoft.com/office/drawing/2014/main" id="{EF00F242-33C3-3448-9405-A030419D1CE4}"/>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10FC9EFE-A1B1-F84C-9948-A823B484332F}"/>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2" name="Rectangle 1">
            <a:extLst>
              <a:ext uri="{FF2B5EF4-FFF2-40B4-BE49-F238E27FC236}">
                <a16:creationId xmlns:a16="http://schemas.microsoft.com/office/drawing/2014/main" id="{6B55C772-9D05-FF6D-E0AC-0738B5BF8233}"/>
              </a:ext>
            </a:extLst>
          </p:cNvPr>
          <p:cNvSpPr/>
          <p:nvPr/>
        </p:nvSpPr>
        <p:spPr>
          <a:xfrm>
            <a:off x="5921563" y="5113785"/>
            <a:ext cx="2642839" cy="300082"/>
          </a:xfrm>
          <a:prstGeom prst="rect">
            <a:avLst/>
          </a:prstGeom>
        </p:spPr>
        <p:txBody>
          <a:bodyPr wrap="none">
            <a:spAutoFit/>
          </a:bodyPr>
          <a:lstStyle/>
          <a:p>
            <a:r>
              <a:rPr lang="en-US" sz="1350" dirty="0"/>
              <a:t>https://</a:t>
            </a:r>
            <a:r>
              <a:rPr lang="en-US" sz="1350" dirty="0" err="1"/>
              <a:t>github.com</a:t>
            </a:r>
            <a:r>
              <a:rPr lang="en-US" sz="1350" dirty="0"/>
              <a:t>/</a:t>
            </a:r>
            <a:r>
              <a:rPr lang="en-US" sz="1350" dirty="0" err="1"/>
              <a:t>asyncapi</a:t>
            </a:r>
            <a:r>
              <a:rPr lang="en-US" sz="1350" dirty="0"/>
              <a:t>/cupid</a:t>
            </a:r>
          </a:p>
        </p:txBody>
      </p:sp>
    </p:spTree>
    <p:extLst>
      <p:ext uri="{BB962C8B-B14F-4D97-AF65-F5344CB8AC3E}">
        <p14:creationId xmlns:p14="http://schemas.microsoft.com/office/powerpoint/2010/main" val="33641738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132</a:t>
            </a:fld>
            <a:endParaRPr lang="en-US"/>
          </a:p>
        </p:txBody>
      </p:sp>
      <p:sp>
        <p:nvSpPr>
          <p:cNvPr id="4" name="Google Shape;194;p29">
            <a:extLst>
              <a:ext uri="{FF2B5EF4-FFF2-40B4-BE49-F238E27FC236}">
                <a16:creationId xmlns:a16="http://schemas.microsoft.com/office/drawing/2014/main" id="{CBC09661-A014-7ADB-A3B4-E290666C2BB9}"/>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Event Catalog</a:t>
            </a:r>
            <a:endParaRPr dirty="0"/>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Tree>
    <p:extLst>
      <p:ext uri="{BB962C8B-B14F-4D97-AF65-F5344CB8AC3E}">
        <p14:creationId xmlns:p14="http://schemas.microsoft.com/office/powerpoint/2010/main" val="3715821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EBCEE-8CE4-3343-8FA4-F22074584C35}"/>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83930289-D3E2-4042-A849-FCE2853B1D00}"/>
              </a:ext>
            </a:extLst>
          </p:cNvPr>
          <p:cNvSpPr>
            <a:spLocks noGrp="1"/>
          </p:cNvSpPr>
          <p:nvPr>
            <p:ph type="sldNum" sz="quarter" idx="12"/>
          </p:nvPr>
        </p:nvSpPr>
        <p:spPr/>
        <p:txBody>
          <a:bodyPr/>
          <a:lstStyle/>
          <a:p>
            <a:fld id="{53C7D256-7CB4-8D4B-B359-120D79D46DFF}" type="slidenum">
              <a:rPr lang="en-US" smtClean="0"/>
              <a:t>133</a:t>
            </a:fld>
            <a:endParaRPr lang="en-US"/>
          </a:p>
        </p:txBody>
      </p:sp>
      <p:pic>
        <p:nvPicPr>
          <p:cNvPr id="5" name="Picture 4">
            <a:extLst>
              <a:ext uri="{FF2B5EF4-FFF2-40B4-BE49-F238E27FC236}">
                <a16:creationId xmlns:a16="http://schemas.microsoft.com/office/drawing/2014/main" id="{9076AA71-4A60-4144-B927-BF70B5DA33A8}"/>
              </a:ext>
            </a:extLst>
          </p:cNvPr>
          <p:cNvPicPr>
            <a:picLocks noChangeAspect="1"/>
          </p:cNvPicPr>
          <p:nvPr/>
        </p:nvPicPr>
        <p:blipFill>
          <a:blip r:embed="rId2"/>
          <a:stretch>
            <a:fillRect/>
          </a:stretch>
        </p:blipFill>
        <p:spPr>
          <a:xfrm>
            <a:off x="705210" y="1012103"/>
            <a:ext cx="7873760" cy="4612410"/>
          </a:xfrm>
          <a:prstGeom prst="rect">
            <a:avLst/>
          </a:prstGeom>
        </p:spPr>
      </p:pic>
    </p:spTree>
    <p:extLst>
      <p:ext uri="{BB962C8B-B14F-4D97-AF65-F5344CB8AC3E}">
        <p14:creationId xmlns:p14="http://schemas.microsoft.com/office/powerpoint/2010/main" val="26578324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28" name="TextBox 27">
            <a:extLst>
              <a:ext uri="{FF2B5EF4-FFF2-40B4-BE49-F238E27FC236}">
                <a16:creationId xmlns:a16="http://schemas.microsoft.com/office/drawing/2014/main" id="{5A70C762-14E1-DC4F-9BCB-D937D4C186B7}"/>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Tree>
    <p:extLst>
      <p:ext uri="{BB962C8B-B14F-4D97-AF65-F5344CB8AC3E}">
        <p14:creationId xmlns:p14="http://schemas.microsoft.com/office/powerpoint/2010/main" val="349054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9" grpId="0" animBg="1"/>
      <p:bldP spid="20" grpId="0" animBg="1"/>
      <p:bldP spid="21" grpId="0" animBg="1"/>
      <p:bldP spid="22" grpId="0" animBg="1"/>
      <p:bldP spid="23" grpId="0" animBg="1"/>
      <p:bldP spid="2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135</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15" name="TextBox 14">
            <a:extLst>
              <a:ext uri="{FF2B5EF4-FFF2-40B4-BE49-F238E27FC236}">
                <a16:creationId xmlns:a16="http://schemas.microsoft.com/office/drawing/2014/main" id="{72CEC031-426D-1A48-8B2F-00CC83F2524E}"/>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
        <p:nvSpPr>
          <p:cNvPr id="4" name="TextBox 3">
            <a:extLst>
              <a:ext uri="{FF2B5EF4-FFF2-40B4-BE49-F238E27FC236}">
                <a16:creationId xmlns:a16="http://schemas.microsoft.com/office/drawing/2014/main" id="{09CE3987-7BBB-F444-AAD5-9A0F8683D5BE}"/>
              </a:ext>
            </a:extLst>
          </p:cNvPr>
          <p:cNvSpPr txBox="1"/>
          <p:nvPr/>
        </p:nvSpPr>
        <p:spPr>
          <a:xfrm>
            <a:off x="330797" y="2587990"/>
            <a:ext cx="1820258" cy="507831"/>
          </a:xfrm>
          <a:prstGeom prst="rect">
            <a:avLst/>
          </a:prstGeom>
          <a:noFill/>
          <a:ln w="25400">
            <a:solidFill>
              <a:schemeClr val="dk2"/>
            </a:solidFill>
          </a:ln>
        </p:spPr>
        <p:txBody>
          <a:bodyPr wrap="square" rtlCol="0">
            <a:spAutoFit/>
          </a:bodyPr>
          <a:lstStyle/>
          <a:p>
            <a:r>
              <a:rPr lang="en-US" sz="1350" b="1" dirty="0"/>
              <a:t>No Routing Information</a:t>
            </a:r>
          </a:p>
        </p:txBody>
      </p:sp>
      <p:sp>
        <p:nvSpPr>
          <p:cNvPr id="17" name="TextBox 16">
            <a:extLst>
              <a:ext uri="{FF2B5EF4-FFF2-40B4-BE49-F238E27FC236}">
                <a16:creationId xmlns:a16="http://schemas.microsoft.com/office/drawing/2014/main" id="{ECB7E890-AD22-174E-A4F4-90C721E15846}"/>
              </a:ext>
            </a:extLst>
          </p:cNvPr>
          <p:cNvSpPr txBox="1"/>
          <p:nvPr/>
        </p:nvSpPr>
        <p:spPr>
          <a:xfrm>
            <a:off x="311393" y="3047954"/>
            <a:ext cx="1820258" cy="415498"/>
          </a:xfrm>
          <a:prstGeom prst="rect">
            <a:avLst/>
          </a:prstGeom>
          <a:noFill/>
          <a:ln w="0">
            <a:solidFill>
              <a:schemeClr val="dk2"/>
            </a:solidFill>
          </a:ln>
        </p:spPr>
        <p:txBody>
          <a:bodyPr wrap="square" rtlCol="0">
            <a:spAutoFit/>
          </a:bodyPr>
          <a:lstStyle/>
          <a:p>
            <a:pPr marL="214313" indent="-214313">
              <a:buFontTx/>
              <a:buChar char="-"/>
            </a:pPr>
            <a:r>
              <a:rPr lang="en-US" sz="1050" dirty="0"/>
              <a:t>Protocol Specific Concern</a:t>
            </a:r>
          </a:p>
          <a:p>
            <a:pPr marL="214313" indent="-214313">
              <a:buFontTx/>
              <a:buChar char="-"/>
            </a:pPr>
            <a:r>
              <a:rPr lang="en-US" sz="1050" dirty="0"/>
              <a:t>Event May Flow</a:t>
            </a:r>
          </a:p>
        </p:txBody>
      </p:sp>
    </p:spTree>
    <p:extLst>
      <p:ext uri="{BB962C8B-B14F-4D97-AF65-F5344CB8AC3E}">
        <p14:creationId xmlns:p14="http://schemas.microsoft.com/office/powerpoint/2010/main" val="7492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3" grpId="0" animBg="1"/>
      <p:bldP spid="25" grpId="0" animBg="1"/>
      <p:bldP spid="4" grpId="0" animBg="1"/>
      <p:bldP spid="1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136</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2773560"/>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152001"/>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374286"/>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1984995"/>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2773560"/>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028950" y="4897622"/>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135036"/>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2923601"/>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302042"/>
            <a:ext cx="555165" cy="1745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211012"/>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1638746"/>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211013"/>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616875" y="1488011"/>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361053"/>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1788787"/>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135730"/>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135036"/>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135036"/>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222248"/>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2897478"/>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3706996"/>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2916772"/>
            <a:ext cx="1002616" cy="9402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031072"/>
            <a:ext cx="874532" cy="124455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125589"/>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4585178"/>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2923601"/>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Google Shape;194;p29">
            <a:extLst>
              <a:ext uri="{FF2B5EF4-FFF2-40B4-BE49-F238E27FC236}">
                <a16:creationId xmlns:a16="http://schemas.microsoft.com/office/drawing/2014/main" id="{F3C35D65-00E6-5844-926D-687A67E33E16}"/>
              </a:ext>
            </a:extLst>
          </p:cNvPr>
          <p:cNvSpPr txBox="1"/>
          <p:nvPr/>
        </p:nvSpPr>
        <p:spPr>
          <a:xfrm>
            <a:off x="357786" y="1190239"/>
            <a:ext cx="4805411"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137</a:t>
            </a:fld>
            <a:endParaRPr lang="en-US"/>
          </a:p>
        </p:txBody>
      </p:sp>
      <p:sp>
        <p:nvSpPr>
          <p:cNvPr id="4" name="Google Shape;194;p29">
            <a:extLst>
              <a:ext uri="{FF2B5EF4-FFF2-40B4-BE49-F238E27FC236}">
                <a16:creationId xmlns:a16="http://schemas.microsoft.com/office/drawing/2014/main" id="{0792B848-E356-3146-8E96-45229D324310}"/>
              </a:ext>
            </a:extLst>
          </p:cNvPr>
          <p:cNvSpPr txBox="1"/>
          <p:nvPr/>
        </p:nvSpPr>
        <p:spPr>
          <a:xfrm>
            <a:off x="203961" y="1121873"/>
            <a:ext cx="4805411" cy="346226"/>
          </a:xfrm>
          <a:prstGeom prst="rect">
            <a:avLst/>
          </a:prstGeom>
          <a:noFill/>
          <a:ln>
            <a:noFill/>
          </a:ln>
        </p:spPr>
        <p:txBody>
          <a:bodyPr spcFirstLastPara="1" wrap="square" lIns="68569" tIns="68569" rIns="68569" bIns="68569" anchor="t" anchorCtr="0">
            <a:spAutoFit/>
          </a:bodyPr>
          <a:lstStyle/>
          <a:p>
            <a:r>
              <a:rPr lang="en" sz="1350" dirty="0"/>
              <a:t>Protocol Binding</a:t>
            </a:r>
            <a:endParaRPr sz="1350" dirty="0"/>
          </a:p>
        </p:txBody>
      </p:sp>
      <p:sp>
        <p:nvSpPr>
          <p:cNvPr id="5" name="TextBox 4">
            <a:extLst>
              <a:ext uri="{FF2B5EF4-FFF2-40B4-BE49-F238E27FC236}">
                <a16:creationId xmlns:a16="http://schemas.microsoft.com/office/drawing/2014/main" id="{F07F8A3B-0839-2B44-8DAC-D6AC5BE98E08}"/>
              </a:ext>
            </a:extLst>
          </p:cNvPr>
          <p:cNvSpPr txBox="1"/>
          <p:nvPr/>
        </p:nvSpPr>
        <p:spPr>
          <a:xfrm>
            <a:off x="3877603" y="3083635"/>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333920" y="2158676"/>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333920" y="4181391"/>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418175" y="2308717"/>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418175" y="3383717"/>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413257" y="1468099"/>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333920" y="2555828"/>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333920" y="4661019"/>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945274" y="1722014"/>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945274" y="2121126"/>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945274" y="2551091"/>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945274" y="3019856"/>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945274" y="3490207"/>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945274" y="3947359"/>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945274" y="4439373"/>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945274" y="4860754"/>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945274" y="5322396"/>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765532" y="1872055"/>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765532" y="2271167"/>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765532" y="2701132"/>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765532" y="3169897"/>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765532" y="3233676"/>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765532" y="3233676"/>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765532" y="3233676"/>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765532" y="3233676"/>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765532" y="3233676"/>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F8F871-B1EC-0B45-AC2F-2C5DAD1DC885}"/>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1DA3D81A-22A1-0E46-914B-DDE779CEFE6A}"/>
              </a:ext>
            </a:extLst>
          </p:cNvPr>
          <p:cNvSpPr>
            <a:spLocks noGrp="1"/>
          </p:cNvSpPr>
          <p:nvPr>
            <p:ph type="sldNum" sz="quarter" idx="12"/>
          </p:nvPr>
        </p:nvSpPr>
        <p:spPr/>
        <p:txBody>
          <a:bodyPr/>
          <a:lstStyle/>
          <a:p>
            <a:fld id="{53C7D256-7CB4-8D4B-B359-120D79D46DFF}" type="slidenum">
              <a:rPr lang="en-US" smtClean="0"/>
              <a:t>138</a:t>
            </a:fld>
            <a:endParaRPr lang="en-US"/>
          </a:p>
        </p:txBody>
      </p:sp>
      <p:sp>
        <p:nvSpPr>
          <p:cNvPr id="4" name="Rectangle 3">
            <a:extLst>
              <a:ext uri="{FF2B5EF4-FFF2-40B4-BE49-F238E27FC236}">
                <a16:creationId xmlns:a16="http://schemas.microsoft.com/office/drawing/2014/main" id="{F618A9BC-974F-3746-837C-65C2D9550F68}"/>
              </a:ext>
            </a:extLst>
          </p:cNvPr>
          <p:cNvSpPr/>
          <p:nvPr/>
        </p:nvSpPr>
        <p:spPr>
          <a:xfrm>
            <a:off x="505208" y="1767007"/>
            <a:ext cx="3168127" cy="3000821"/>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r>
              <a:rPr lang="en-GB" sz="1350" dirty="0" err="1"/>
              <a:t>ce_specversion</a:t>
            </a:r>
            <a:r>
              <a:rPr lang="en-GB" sz="1350" dirty="0"/>
              <a:t>: "1.0" </a:t>
            </a:r>
          </a:p>
          <a:p>
            <a:r>
              <a:rPr lang="en-GB" sz="1350" dirty="0" err="1"/>
              <a:t>ce_type</a:t>
            </a:r>
            <a:r>
              <a:rPr lang="en-GB" sz="1350" dirty="0"/>
              <a:t>: "</a:t>
            </a:r>
            <a:r>
              <a:rPr lang="en-GB" sz="1350" dirty="0" err="1"/>
              <a:t>com.example.someevent</a:t>
            </a:r>
            <a:r>
              <a:rPr lang="en-GB" sz="1350" dirty="0"/>
              <a:t>" </a:t>
            </a:r>
          </a:p>
          <a:p>
            <a:r>
              <a:rPr lang="en-GB" sz="1350" dirty="0" err="1"/>
              <a:t>ce_source</a:t>
            </a:r>
            <a:r>
              <a:rPr lang="en-GB" sz="1350" dirty="0"/>
              <a:t>: "/</a:t>
            </a:r>
            <a:r>
              <a:rPr lang="en-GB" sz="1350" dirty="0" err="1"/>
              <a:t>mycontext</a:t>
            </a:r>
            <a:r>
              <a:rPr lang="en-GB" sz="1350" dirty="0"/>
              <a:t>/</a:t>
            </a:r>
            <a:r>
              <a:rPr lang="en-GB" sz="1350" dirty="0" err="1"/>
              <a:t>subcontext</a:t>
            </a:r>
            <a:r>
              <a:rPr lang="en-GB" sz="1350" dirty="0"/>
              <a:t>" </a:t>
            </a:r>
          </a:p>
          <a:p>
            <a:r>
              <a:rPr lang="en-GB" sz="1350" dirty="0" err="1"/>
              <a:t>ce_id</a:t>
            </a:r>
            <a:r>
              <a:rPr lang="en-GB" sz="1350" dirty="0"/>
              <a:t>: "1234-1234-1234" </a:t>
            </a:r>
          </a:p>
          <a:p>
            <a:r>
              <a:rPr lang="en-GB" sz="1350" dirty="0" err="1"/>
              <a:t>ce_time</a:t>
            </a:r>
            <a:r>
              <a:rPr lang="en-GB" sz="1350" dirty="0"/>
              <a:t>: "2018-04-05T03:56:24Z" </a:t>
            </a:r>
          </a:p>
          <a:p>
            <a:r>
              <a:rPr lang="en-GB" sz="1350" dirty="0"/>
              <a:t>content-type: application/</a:t>
            </a:r>
            <a:r>
              <a:rPr lang="en-GB" sz="1350" dirty="0" err="1"/>
              <a:t>avro</a:t>
            </a:r>
            <a:r>
              <a:rPr lang="en-GB" sz="1350" dirty="0"/>
              <a:t> </a:t>
            </a:r>
          </a:p>
          <a:p>
            <a:r>
              <a:rPr lang="en-GB" sz="1350" dirty="0"/>
              <a:t>------------------- value --------------------</a:t>
            </a:r>
          </a:p>
          <a:p>
            <a:r>
              <a:rPr lang="en-GB" sz="1350" dirty="0"/>
              <a:t> ... application data encoded in Avro ... </a:t>
            </a:r>
          </a:p>
          <a:p>
            <a:r>
              <a:rPr lang="en-GB" sz="1350" dirty="0"/>
              <a:t>-----------------------------------------------</a:t>
            </a:r>
            <a:endParaRPr lang="en-US" sz="135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179141" y="1055895"/>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060610" y="1409216"/>
            <a:ext cx="4727986" cy="4039567"/>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p>
          <a:p>
            <a:r>
              <a:rPr lang="en-GB" sz="1350" dirty="0"/>
              <a:t>content-type: application/</a:t>
            </a:r>
            <a:r>
              <a:rPr lang="en-GB" sz="1350" dirty="0" err="1"/>
              <a:t>cloudevents+json</a:t>
            </a:r>
            <a:r>
              <a:rPr lang="en-GB" sz="1350" dirty="0"/>
              <a:t>; charset=UTF-8</a:t>
            </a:r>
          </a:p>
          <a:p>
            <a:r>
              <a:rPr lang="en-GB" sz="1350" dirty="0"/>
              <a:t>------------------- value --------------------</a:t>
            </a:r>
          </a:p>
          <a:p>
            <a:r>
              <a:rPr lang="en-GB" sz="1350" dirty="0"/>
              <a:t> { </a:t>
            </a:r>
          </a:p>
          <a:p>
            <a:r>
              <a:rPr lang="en-GB" sz="1350" dirty="0"/>
              <a:t>	"</a:t>
            </a:r>
            <a:r>
              <a:rPr lang="en-GB" sz="1350" dirty="0" err="1"/>
              <a:t>specversion</a:t>
            </a:r>
            <a:r>
              <a:rPr lang="en-GB" sz="1350" dirty="0"/>
              <a:t>" : "1.0", </a:t>
            </a:r>
          </a:p>
          <a:p>
            <a:r>
              <a:rPr lang="en-GB" sz="1350" dirty="0"/>
              <a:t>	"type" : "</a:t>
            </a:r>
            <a:r>
              <a:rPr lang="en-GB" sz="1350" dirty="0" err="1"/>
              <a:t>com.example.someevent</a:t>
            </a:r>
            <a:r>
              <a:rPr lang="en-GB" sz="1350" dirty="0"/>
              <a:t>", </a:t>
            </a:r>
          </a:p>
          <a:p>
            <a:r>
              <a:rPr lang="en-GB" sz="1350" dirty="0"/>
              <a:t>	"source" : "/</a:t>
            </a:r>
            <a:r>
              <a:rPr lang="en-GB" sz="1350" dirty="0" err="1"/>
              <a:t>mycontext</a:t>
            </a:r>
            <a:r>
              <a:rPr lang="en-GB" sz="1350" dirty="0"/>
              <a:t>/</a:t>
            </a:r>
            <a:r>
              <a:rPr lang="en-GB" sz="1350" dirty="0" err="1"/>
              <a:t>subcontext</a:t>
            </a:r>
            <a:r>
              <a:rPr lang="en-GB" sz="1350" dirty="0"/>
              <a:t>", </a:t>
            </a:r>
          </a:p>
          <a:p>
            <a:r>
              <a:rPr lang="en-GB" sz="1350" dirty="0"/>
              <a:t>	"id" : "1234-1234-1234", </a:t>
            </a:r>
          </a:p>
          <a:p>
            <a:r>
              <a:rPr lang="en-GB" sz="1350" dirty="0"/>
              <a:t>	"time" : "2018-04-05T03:56:24Z", 	"</a:t>
            </a:r>
            <a:r>
              <a:rPr lang="en-GB" sz="1350" dirty="0" err="1"/>
              <a:t>datacontenttype</a:t>
            </a:r>
            <a:r>
              <a:rPr lang="en-GB" sz="1350" dirty="0"/>
              <a:t>" : "application/json", </a:t>
            </a:r>
          </a:p>
          <a:p>
            <a:r>
              <a:rPr lang="en-GB" sz="1350" dirty="0"/>
              <a:t>	"data" : 	{ </a:t>
            </a:r>
          </a:p>
          <a:p>
            <a:r>
              <a:rPr lang="en-GB" sz="1350" dirty="0"/>
              <a:t>		... application data encoded in JSON ... </a:t>
            </a:r>
          </a:p>
          <a:p>
            <a:r>
              <a:rPr lang="en-GB" sz="1350" dirty="0"/>
              <a:t>	}</a:t>
            </a:r>
          </a:p>
          <a:p>
            <a:r>
              <a:rPr lang="en-GB" sz="1350" dirty="0"/>
              <a:t> }</a:t>
            </a:r>
          </a:p>
          <a:p>
            <a:r>
              <a:rPr lang="en-GB" sz="1350" dirty="0"/>
              <a:t>-----------------------------------------------</a:t>
            </a:r>
            <a:endParaRPr lang="en-US" sz="135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514474" y="1055895"/>
            <a:ext cx="1820258" cy="300082"/>
          </a:xfrm>
          <a:prstGeom prst="rect">
            <a:avLst/>
          </a:prstGeom>
          <a:noFill/>
          <a:ln w="12700">
            <a:solidFill>
              <a:schemeClr val="dk2"/>
            </a:solidFill>
          </a:ln>
        </p:spPr>
        <p:txBody>
          <a:bodyPr wrap="square" rtlCol="0">
            <a:spAutoFit/>
          </a:bodyPr>
          <a:lstStyle/>
          <a:p>
            <a:r>
              <a:rPr lang="en-US" sz="1350" b="1" dirty="0"/>
              <a:t>Structured</a:t>
            </a:r>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139</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390561"/>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8" name="Google Shape;194;p29">
            <a:extLst>
              <a:ext uri="{FF2B5EF4-FFF2-40B4-BE49-F238E27FC236}">
                <a16:creationId xmlns:a16="http://schemas.microsoft.com/office/drawing/2014/main" id="{F08A9166-3094-5A44-A9C5-B8F33785E191}"/>
              </a:ext>
            </a:extLst>
          </p:cNvPr>
          <p:cNvSpPr txBox="1"/>
          <p:nvPr/>
        </p:nvSpPr>
        <p:spPr>
          <a:xfrm>
            <a:off x="285172" y="1044335"/>
            <a:ext cx="4805411" cy="346226"/>
          </a:xfrm>
          <a:prstGeom prst="rect">
            <a:avLst/>
          </a:prstGeom>
          <a:noFill/>
          <a:ln>
            <a:noFill/>
          </a:ln>
        </p:spPr>
        <p:txBody>
          <a:bodyPr spcFirstLastPara="1" wrap="square" lIns="68569" tIns="68569" rIns="68569" bIns="68569" anchor="t" anchorCtr="0">
            <a:spAutoFit/>
          </a:bodyPr>
          <a:lstStyle/>
          <a:p>
            <a:r>
              <a:rPr lang="en" sz="1350" dirty="0"/>
              <a:t> Maintaining Event Schemas</a:t>
            </a:r>
            <a:endParaRPr sz="1350" dirty="0"/>
          </a:p>
        </p:txBody>
      </p:sp>
    </p:spTree>
    <p:extLst>
      <p:ext uri="{BB962C8B-B14F-4D97-AF65-F5344CB8AC3E}">
        <p14:creationId xmlns:p14="http://schemas.microsoft.com/office/powerpoint/2010/main" val="188904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1700409" y="1881253"/>
            <a:ext cx="5566906" cy="2624399"/>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429000"/>
            <a:ext cx="822021"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99634" y="2437556"/>
            <a:ext cx="1686698" cy="369332"/>
          </a:xfrm>
          <a:prstGeom prst="rect">
            <a:avLst/>
          </a:prstGeom>
          <a:solidFill>
            <a:schemeClr val="bg1"/>
          </a:solidFill>
        </p:spPr>
        <p:txBody>
          <a:bodyPr wrap="square" rtlCol="0">
            <a:spAutoFit/>
          </a:bodyPr>
          <a:lstStyle/>
          <a:p>
            <a:r>
              <a:rPr lang="en-US" sz="900" dirty="0"/>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580346" y="3422955"/>
            <a:ext cx="1219289" cy="19158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429000"/>
            <a:ext cx="1801749" cy="23721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3650801" cy="577081"/>
          </a:xfrm>
          <a:prstGeom prst="rect">
            <a:avLst/>
          </a:prstGeom>
          <a:solidFill>
            <a:schemeClr val="bg1"/>
          </a:solidFill>
          <a:ln>
            <a:solidFill>
              <a:schemeClr val="tx1"/>
            </a:solidFill>
          </a:ln>
        </p:spPr>
        <p:txBody>
          <a:bodyPr wrap="square" rtlCol="0">
            <a:spAutoFit/>
          </a:bodyPr>
          <a:lstStyle/>
          <a:p>
            <a:r>
              <a:rPr lang="en-US" sz="1350" b="1" dirty="0"/>
              <a:t>Archive and Replay</a:t>
            </a:r>
          </a:p>
          <a:p>
            <a:r>
              <a:rPr lang="en-US" sz="900" dirty="0"/>
              <a:t>Archive and Replay is straightforward as nothing is deleted. We simply reset the consumer’s offset to re-read the stream</a:t>
            </a:r>
          </a:p>
        </p:txBody>
      </p:sp>
      <p:sp>
        <p:nvSpPr>
          <p:cNvPr id="21" name="TextBox 20">
            <a:extLst>
              <a:ext uri="{FF2B5EF4-FFF2-40B4-BE49-F238E27FC236}">
                <a16:creationId xmlns:a16="http://schemas.microsoft.com/office/drawing/2014/main" id="{B1E8C46E-B7A3-0EF9-4852-9A599A93C4EF}"/>
              </a:ext>
            </a:extLst>
          </p:cNvPr>
          <p:cNvSpPr txBox="1"/>
          <p:nvPr/>
        </p:nvSpPr>
        <p:spPr>
          <a:xfrm>
            <a:off x="4162607" y="4802949"/>
            <a:ext cx="3650801" cy="1269578"/>
          </a:xfrm>
          <a:prstGeom prst="rect">
            <a:avLst/>
          </a:prstGeom>
          <a:solidFill>
            <a:schemeClr val="bg1"/>
          </a:solidFill>
          <a:ln>
            <a:solidFill>
              <a:schemeClr val="tx1"/>
            </a:solidFill>
          </a:ln>
        </p:spPr>
        <p:txBody>
          <a:bodyPr wrap="square" rtlCol="0">
            <a:spAutoFit/>
          </a:bodyPr>
          <a:lstStyle/>
          <a:p>
            <a:r>
              <a:rPr lang="en-US" sz="1350" b="1" dirty="0"/>
              <a:t>No Requeue or DLQ</a:t>
            </a:r>
          </a:p>
          <a:p>
            <a:r>
              <a:rPr lang="en-US" sz="900" dirty="0"/>
              <a:t>Because we do not lock items, we do not requeue items, including requeue with delay. Your strategy is:</a:t>
            </a:r>
          </a:p>
          <a:p>
            <a:pPr marL="128588" indent="-128588">
              <a:buFontTx/>
              <a:buChar char="-"/>
            </a:pPr>
            <a:r>
              <a:rPr lang="en-US" sz="900" dirty="0"/>
              <a:t>Ignore and Continue</a:t>
            </a:r>
          </a:p>
          <a:p>
            <a:pPr marL="128588" indent="-128588">
              <a:buFontTx/>
              <a:buChar char="-"/>
            </a:pPr>
            <a:r>
              <a:rPr lang="en-US" sz="900" dirty="0"/>
              <a:t>Retry</a:t>
            </a:r>
          </a:p>
          <a:p>
            <a:pPr marL="128588" indent="-128588">
              <a:buFontTx/>
              <a:buChar char="-"/>
            </a:pPr>
            <a:r>
              <a:rPr lang="en-US" sz="900" dirty="0"/>
              <a:t>Copy to another stream (a delay or DLQ stream)</a:t>
            </a:r>
          </a:p>
          <a:p>
            <a:pPr marL="128588" indent="-128588">
              <a:buFontTx/>
              <a:buChar char="-"/>
            </a:pPr>
            <a:endParaRPr lang="en-US" sz="900" dirty="0"/>
          </a:p>
          <a:p>
            <a:r>
              <a:rPr lang="en-US" sz="900" dirty="0"/>
              <a:t>Look for possibility that you have task or reply and want a queue</a:t>
            </a:r>
          </a:p>
        </p:txBody>
      </p:sp>
    </p:spTree>
    <p:extLst>
      <p:ext uri="{BB962C8B-B14F-4D97-AF65-F5344CB8AC3E}">
        <p14:creationId xmlns:p14="http://schemas.microsoft.com/office/powerpoint/2010/main" val="94924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7 Observability</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err="1"/>
              <a:t>OpenTelemetry</a:t>
            </a:r>
            <a:r>
              <a:rPr lang="en-US" dirty="0"/>
              <a:t> etc.</a:t>
            </a:r>
          </a:p>
        </p:txBody>
      </p:sp>
      <p:sp>
        <p:nvSpPr>
          <p:cNvPr id="4" name="TextBox 3">
            <a:extLst>
              <a:ext uri="{FF2B5EF4-FFF2-40B4-BE49-F238E27FC236}">
                <a16:creationId xmlns:a16="http://schemas.microsoft.com/office/drawing/2014/main" id="{BEA7ABD3-650C-7042-9EAD-2A2EC6071BE2}"/>
              </a:ext>
            </a:extLst>
          </p:cNvPr>
          <p:cNvSpPr txBox="1"/>
          <p:nvPr/>
        </p:nvSpPr>
        <p:spPr>
          <a:xfrm>
            <a:off x="8510588" y="1085850"/>
            <a:ext cx="339498" cy="507831"/>
          </a:xfrm>
          <a:prstGeom prst="rect">
            <a:avLst/>
          </a:prstGeom>
          <a:noFill/>
        </p:spPr>
        <p:txBody>
          <a:bodyPr wrap="square" rtlCol="0">
            <a:spAutoFit/>
          </a:bodyPr>
          <a:lstStyle/>
          <a:p>
            <a:r>
              <a:rPr lang="en-US" sz="1350" dirty="0"/>
              <a:t>20</a:t>
            </a:r>
          </a:p>
        </p:txBody>
      </p:sp>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140</a:t>
            </a:fld>
            <a:endParaRPr lang="en-US"/>
          </a:p>
        </p:txBody>
      </p:sp>
    </p:spTree>
    <p:extLst>
      <p:ext uri="{BB962C8B-B14F-4D97-AF65-F5344CB8AC3E}">
        <p14:creationId xmlns:p14="http://schemas.microsoft.com/office/powerpoint/2010/main" val="10215264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141</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142</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p:txBody>
          <a:bodyPr/>
          <a:lstStyle/>
          <a:p>
            <a:fld id="{53C7D256-7CB4-8D4B-B359-120D79D46DFF}" type="slidenum">
              <a:rPr lang="en-US" smtClean="0"/>
              <a:t>143</a:t>
            </a:fld>
            <a:endParaRPr lang="en-US"/>
          </a:p>
        </p:txBody>
      </p:sp>
      <p:sp>
        <p:nvSpPr>
          <p:cNvPr id="4" name="Google Shape;194;p29">
            <a:extLst>
              <a:ext uri="{FF2B5EF4-FFF2-40B4-BE49-F238E27FC236}">
                <a16:creationId xmlns:a16="http://schemas.microsoft.com/office/drawing/2014/main" id="{E203110D-6A98-6C43-A782-9EA3715F1655}"/>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Spans</a:t>
            </a:r>
            <a:endParaRPr sz="1350" dirty="0"/>
          </a:p>
        </p:txBody>
      </p:sp>
      <p:sp>
        <p:nvSpPr>
          <p:cNvPr id="5" name="TextBox 4">
            <a:extLst>
              <a:ext uri="{FF2B5EF4-FFF2-40B4-BE49-F238E27FC236}">
                <a16:creationId xmlns:a16="http://schemas.microsoft.com/office/drawing/2014/main" id="{3743FCB2-8449-6E48-90AE-33AF6934A25D}"/>
              </a:ext>
            </a:extLst>
          </p:cNvPr>
          <p:cNvSpPr txBox="1"/>
          <p:nvPr/>
        </p:nvSpPr>
        <p:spPr>
          <a:xfrm>
            <a:off x="2299447" y="2753285"/>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Operation Name</a:t>
            </a:r>
          </a:p>
        </p:txBody>
      </p:sp>
      <p:sp>
        <p:nvSpPr>
          <p:cNvPr id="6" name="TextBox 5">
            <a:extLst>
              <a:ext uri="{FF2B5EF4-FFF2-40B4-BE49-F238E27FC236}">
                <a16:creationId xmlns:a16="http://schemas.microsoft.com/office/drawing/2014/main" id="{4B43E970-C8CF-734D-9A4D-845CAAA92EC0}"/>
              </a:ext>
            </a:extLst>
          </p:cNvPr>
          <p:cNvSpPr txBox="1"/>
          <p:nvPr/>
        </p:nvSpPr>
        <p:spPr>
          <a:xfrm>
            <a:off x="2299447" y="3093496"/>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Start and Finish Timestamps</a:t>
            </a:r>
          </a:p>
        </p:txBody>
      </p:sp>
      <p:sp>
        <p:nvSpPr>
          <p:cNvPr id="7" name="TextBox 6">
            <a:extLst>
              <a:ext uri="{FF2B5EF4-FFF2-40B4-BE49-F238E27FC236}">
                <a16:creationId xmlns:a16="http://schemas.microsoft.com/office/drawing/2014/main" id="{EFD796A2-145E-354F-9156-6ECAA4D924D8}"/>
              </a:ext>
            </a:extLst>
          </p:cNvPr>
          <p:cNvSpPr txBox="1"/>
          <p:nvPr/>
        </p:nvSpPr>
        <p:spPr>
          <a:xfrm>
            <a:off x="2299447" y="3458137"/>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Span Context (</a:t>
            </a:r>
            <a:r>
              <a:rPr lang="en-US" sz="1350" dirty="0" err="1"/>
              <a:t>span_id</a:t>
            </a:r>
            <a:r>
              <a:rPr lang="en-US" sz="1350" dirty="0"/>
              <a:t>, </a:t>
            </a:r>
            <a:r>
              <a:rPr lang="en-US" sz="1350" dirty="0" err="1"/>
              <a:t>trace_id</a:t>
            </a:r>
            <a:r>
              <a:rPr lang="en-US" sz="1350" dirty="0"/>
              <a:t>)</a:t>
            </a:r>
          </a:p>
        </p:txBody>
      </p:sp>
      <p:sp>
        <p:nvSpPr>
          <p:cNvPr id="8" name="TextBox 7">
            <a:extLst>
              <a:ext uri="{FF2B5EF4-FFF2-40B4-BE49-F238E27FC236}">
                <a16:creationId xmlns:a16="http://schemas.microsoft.com/office/drawing/2014/main" id="{79149318-F9F9-5841-A3C4-8AE03D63E7F0}"/>
              </a:ext>
            </a:extLst>
          </p:cNvPr>
          <p:cNvSpPr txBox="1"/>
          <p:nvPr/>
        </p:nvSpPr>
        <p:spPr>
          <a:xfrm>
            <a:off x="2299447" y="3830449"/>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Attributes (standard and defined)</a:t>
            </a:r>
          </a:p>
        </p:txBody>
      </p:sp>
      <p:sp>
        <p:nvSpPr>
          <p:cNvPr id="9" name="TextBox 8">
            <a:extLst>
              <a:ext uri="{FF2B5EF4-FFF2-40B4-BE49-F238E27FC236}">
                <a16:creationId xmlns:a16="http://schemas.microsoft.com/office/drawing/2014/main" id="{5904A13C-4A90-B74E-9BB2-2F1B09A48E45}"/>
              </a:ext>
            </a:extLst>
          </p:cNvPr>
          <p:cNvSpPr txBox="1"/>
          <p:nvPr/>
        </p:nvSpPr>
        <p:spPr>
          <a:xfrm>
            <a:off x="2299447" y="4220093"/>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Events</a:t>
            </a:r>
          </a:p>
        </p:txBody>
      </p:sp>
    </p:spTree>
    <p:extLst>
      <p:ext uri="{BB962C8B-B14F-4D97-AF65-F5344CB8AC3E}">
        <p14:creationId xmlns:p14="http://schemas.microsoft.com/office/powerpoint/2010/main" val="40553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cap theorem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144</a:t>
            </a:fld>
            <a:endParaRPr lang="en-US"/>
          </a:p>
        </p:txBody>
      </p:sp>
    </p:spTree>
    <p:extLst>
      <p:ext uri="{BB962C8B-B14F-4D97-AF65-F5344CB8AC3E}">
        <p14:creationId xmlns:p14="http://schemas.microsoft.com/office/powerpoint/2010/main" val="2466746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145</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646331"/>
          </a:xfrm>
          <a:prstGeom prst="rect">
            <a:avLst/>
          </a:prstGeom>
          <a:noFill/>
        </p:spPr>
        <p:txBody>
          <a:bodyPr wrap="square" rtlCol="0">
            <a:spAutoFit/>
          </a:bodyPr>
          <a:lstStyle/>
          <a:p>
            <a:pPr algn="ctr"/>
            <a:r>
              <a:rPr lang="en-US" dirty="0"/>
              <a:t>You can have at most two of these properties for any shared data system</a:t>
            </a:r>
          </a:p>
        </p:txBody>
      </p:sp>
    </p:spTree>
    <p:extLst>
      <p:ext uri="{BB962C8B-B14F-4D97-AF65-F5344CB8AC3E}">
        <p14:creationId xmlns:p14="http://schemas.microsoft.com/office/powerpoint/2010/main" val="34811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146</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146</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6" name="TextBox 35">
            <a:extLst>
              <a:ext uri="{FF2B5EF4-FFF2-40B4-BE49-F238E27FC236}">
                <a16:creationId xmlns:a16="http://schemas.microsoft.com/office/drawing/2014/main" id="{D8D3C462-0DF8-E140-A3BF-EA41EFE73BAB}"/>
              </a:ext>
            </a:extLst>
          </p:cNvPr>
          <p:cNvSpPr txBox="1"/>
          <p:nvPr/>
        </p:nvSpPr>
        <p:spPr>
          <a:xfrm>
            <a:off x="4303986" y="6054474"/>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38" name="TextBox 37">
            <a:extLst>
              <a:ext uri="{FF2B5EF4-FFF2-40B4-BE49-F238E27FC236}">
                <a16:creationId xmlns:a16="http://schemas.microsoft.com/office/drawing/2014/main" id="{4BCE897E-88ED-2B46-8E83-2D15E45A9389}"/>
              </a:ext>
            </a:extLst>
          </p:cNvPr>
          <p:cNvSpPr txBox="1"/>
          <p:nvPr/>
        </p:nvSpPr>
        <p:spPr>
          <a:xfrm>
            <a:off x="4303987" y="6469183"/>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Tree>
    <p:extLst>
      <p:ext uri="{BB962C8B-B14F-4D97-AF65-F5344CB8AC3E}">
        <p14:creationId xmlns:p14="http://schemas.microsoft.com/office/powerpoint/2010/main" val="22827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36" grpId="0" animBg="1"/>
      <p:bldP spid="38" grpId="0" animBg="1"/>
      <p:bldP spid="41"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147</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147</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1956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41" grpId="0" animBg="1"/>
      <p:bldP spid="29" grpId="0" animBg="1"/>
      <p:bldP spid="29" grpId="1" animBg="1"/>
      <p:bldP spid="30" grpId="0" animBg="1"/>
      <p:bldP spid="30" grpId="1" animBg="1"/>
      <p:bldP spid="31" grpId="0" animBg="1"/>
      <p:bldP spid="42" grpId="0" animBg="1"/>
      <p:bldP spid="4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148</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Partitions</a:t>
            </a:r>
          </a:p>
        </p:txBody>
      </p:sp>
    </p:spTree>
    <p:extLst>
      <p:ext uri="{BB962C8B-B14F-4D97-AF65-F5344CB8AC3E}">
        <p14:creationId xmlns:p14="http://schemas.microsoft.com/office/powerpoint/2010/main" val="24925690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149</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149</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ouble Bracket 33">
            <a:extLst>
              <a:ext uri="{FF2B5EF4-FFF2-40B4-BE49-F238E27FC236}">
                <a16:creationId xmlns:a16="http://schemas.microsoft.com/office/drawing/2014/main" id="{BCC3C875-06E8-5640-837E-AA76D278BD8F}"/>
              </a:ext>
            </a:extLst>
          </p:cNvPr>
          <p:cNvSpPr/>
          <p:nvPr/>
        </p:nvSpPr>
        <p:spPr>
          <a:xfrm>
            <a:off x="1275312" y="780184"/>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36" name="Double Bracket 35">
            <a:extLst>
              <a:ext uri="{FF2B5EF4-FFF2-40B4-BE49-F238E27FC236}">
                <a16:creationId xmlns:a16="http://schemas.microsoft.com/office/drawing/2014/main" id="{C0D5EA3B-EB0C-1B4B-A556-B3F23EDF58AF}"/>
              </a:ext>
            </a:extLst>
          </p:cNvPr>
          <p:cNvSpPr/>
          <p:nvPr/>
        </p:nvSpPr>
        <p:spPr>
          <a:xfrm>
            <a:off x="6692946" y="1082307"/>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Tree>
    <p:extLst>
      <p:ext uri="{BB962C8B-B14F-4D97-AF65-F5344CB8AC3E}">
        <p14:creationId xmlns:p14="http://schemas.microsoft.com/office/powerpoint/2010/main" val="2981935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498D18-F144-1931-8FFE-EA7C4DC5F8A9}"/>
              </a:ext>
            </a:extLst>
          </p:cNvPr>
          <p:cNvPicPr>
            <a:picLocks noChangeAspect="1"/>
          </p:cNvPicPr>
          <p:nvPr/>
        </p:nvPicPr>
        <p:blipFill>
          <a:blip r:embed="rId2"/>
          <a:stretch>
            <a:fillRect/>
          </a:stretch>
        </p:blipFill>
        <p:spPr>
          <a:xfrm>
            <a:off x="1727311" y="2087933"/>
            <a:ext cx="5178314" cy="2441205"/>
          </a:xfrm>
          <a:prstGeom prst="rect">
            <a:avLst/>
          </a:prstGeom>
        </p:spPr>
      </p:pic>
      <p:cxnSp>
        <p:nvCxnSpPr>
          <p:cNvPr id="4" name="Straight Arrow Connector 3">
            <a:extLst>
              <a:ext uri="{FF2B5EF4-FFF2-40B4-BE49-F238E27FC236}">
                <a16:creationId xmlns:a16="http://schemas.microsoft.com/office/drawing/2014/main" id="{134B1F3D-DD33-526F-7AFD-80863DF21769}"/>
              </a:ext>
            </a:extLst>
          </p:cNvPr>
          <p:cNvCxnSpPr>
            <a:cxnSpLocks/>
          </p:cNvCxnSpPr>
          <p:nvPr/>
        </p:nvCxnSpPr>
        <p:spPr>
          <a:xfrm flipH="1">
            <a:off x="5782328" y="3542781"/>
            <a:ext cx="704589" cy="11743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BFC065-DFBE-4736-EA4E-AF2FDF3A3AE3}"/>
              </a:ext>
            </a:extLst>
          </p:cNvPr>
          <p:cNvCxnSpPr>
            <a:cxnSpLocks/>
          </p:cNvCxnSpPr>
          <p:nvPr/>
        </p:nvCxnSpPr>
        <p:spPr>
          <a:xfrm flipH="1" flipV="1">
            <a:off x="5974915" y="4107754"/>
            <a:ext cx="512002" cy="17849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97016F-AE3E-B402-98E2-A2084D886BB3}"/>
              </a:ext>
            </a:extLst>
          </p:cNvPr>
          <p:cNvSpPr txBox="1"/>
          <p:nvPr/>
        </p:nvSpPr>
        <p:spPr>
          <a:xfrm>
            <a:off x="7068943" y="3660214"/>
            <a:ext cx="1686698" cy="784830"/>
          </a:xfrm>
          <a:prstGeom prst="rect">
            <a:avLst/>
          </a:prstGeom>
          <a:solidFill>
            <a:schemeClr val="bg1"/>
          </a:solidFill>
        </p:spPr>
        <p:txBody>
          <a:bodyPr wrap="square" rtlCol="0">
            <a:spAutoFit/>
          </a:bodyPr>
          <a:lstStyle/>
          <a:p>
            <a:r>
              <a:rPr lang="en-US" sz="900" dirty="0"/>
              <a:t>If each consumer </a:t>
            </a:r>
            <a:r>
              <a:rPr lang="en-US" sz="900" i="1" dirty="0"/>
              <a:t>reads</a:t>
            </a:r>
            <a:r>
              <a:rPr lang="en-US" sz="900" dirty="0"/>
              <a:t> the next message in the queue how do we </a:t>
            </a:r>
            <a:r>
              <a:rPr lang="en-US" sz="900" i="1" dirty="0"/>
              <a:t>scale out</a:t>
            </a:r>
            <a:r>
              <a:rPr lang="en-US" sz="900" dirty="0"/>
              <a:t>, when the rate of arrival on the queue exceeds our ability to process them?</a:t>
            </a:r>
          </a:p>
        </p:txBody>
      </p:sp>
    </p:spTree>
    <p:extLst>
      <p:ext uri="{BB962C8B-B14F-4D97-AF65-F5344CB8AC3E}">
        <p14:creationId xmlns:p14="http://schemas.microsoft.com/office/powerpoint/2010/main" val="24811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150</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Availability</a:t>
            </a:r>
          </a:p>
        </p:txBody>
      </p:sp>
    </p:spTree>
    <p:extLst>
      <p:ext uri="{BB962C8B-B14F-4D97-AF65-F5344CB8AC3E}">
        <p14:creationId xmlns:p14="http://schemas.microsoft.com/office/powerpoint/2010/main" val="29449559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151</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151</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Unsynchronized</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4531564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152</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Consistency</a:t>
            </a:r>
          </a:p>
        </p:txBody>
      </p:sp>
    </p:spTree>
    <p:extLst>
      <p:ext uri="{BB962C8B-B14F-4D97-AF65-F5344CB8AC3E}">
        <p14:creationId xmlns:p14="http://schemas.microsoft.com/office/powerpoint/2010/main" val="3673905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153</a:t>
            </a:fld>
            <a:endParaRPr lang="en-US" dirty="0"/>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153</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Inconsistent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3682672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154</a:t>
            </a:fld>
            <a:endParaRPr lang="en-US"/>
          </a:p>
        </p:txBody>
      </p:sp>
      <p:pic>
        <p:nvPicPr>
          <p:cNvPr id="2050" name="Picture 2" descr="mage result for pac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603331"/>
            <a:ext cx="63150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3103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155</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RabbitMQ and CAP Theorem</a:t>
            </a:r>
            <a:endParaRPr lang="en-GB" dirty="0"/>
          </a:p>
        </p:txBody>
      </p:sp>
    </p:spTree>
    <p:extLst>
      <p:ext uri="{BB962C8B-B14F-4D97-AF65-F5344CB8AC3E}">
        <p14:creationId xmlns:p14="http://schemas.microsoft.com/office/powerpoint/2010/main" val="23211023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5" idx="0"/>
          </p:cNvCxnSpPr>
          <p:nvPr/>
        </p:nvCxnSpPr>
        <p:spPr>
          <a:xfrm>
            <a:off x="876822" y="2868460"/>
            <a:ext cx="2755726" cy="3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5" idx="1"/>
          </p:cNvCxnSpPr>
          <p:nvPr/>
        </p:nvCxnSpPr>
        <p:spPr>
          <a:xfrm>
            <a:off x="876822" y="2868460"/>
            <a:ext cx="2304789" cy="348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7" name="Straight Arrow Connector 26"/>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4"/>
          </p:cNvCxnSpPr>
          <p:nvPr/>
        </p:nvCxnSpPr>
        <p:spPr>
          <a:xfrm>
            <a:off x="1327759" y="2724411"/>
            <a:ext cx="6400799"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E2A0AF-CE5A-4A44-8A1F-5D435B0F58AB}"/>
              </a:ext>
            </a:extLst>
          </p:cNvPr>
          <p:cNvCxnSpPr>
            <a:cxnSpLocks/>
            <a:stCxn id="7" idx="7"/>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166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6FDA8D-B2EC-014D-800C-4CF0D4A17D9A}"/>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0A3DF5BE-3A15-9D49-B144-E7DCB4D35556}"/>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730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76822" y="2868460"/>
            <a:ext cx="2304789" cy="348789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76822" y="2868460"/>
            <a:ext cx="2755726" cy="334384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A822D90-8B11-CB45-8788-229137E03B21}"/>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ightning Bolt 32">
            <a:extLst>
              <a:ext uri="{FF2B5EF4-FFF2-40B4-BE49-F238E27FC236}">
                <a16:creationId xmlns:a16="http://schemas.microsoft.com/office/drawing/2014/main" id="{BDAF3FB1-06D3-A94F-983D-95F3E675ECFE}"/>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7826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B5D6C86-C7FA-AC40-ADAF-438B7B5995AD}"/>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79F6AB95-53A2-C04D-95C2-4F26215CF7C8}"/>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48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1616590" y="2116116"/>
            <a:ext cx="5431910" cy="2413022"/>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4187608"/>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648597"/>
            <a:ext cx="1686698" cy="646331"/>
          </a:xfrm>
          <a:prstGeom prst="rect">
            <a:avLst/>
          </a:prstGeom>
          <a:solidFill>
            <a:schemeClr val="bg1"/>
          </a:solidFill>
        </p:spPr>
        <p:txBody>
          <a:bodyPr wrap="square" rtlCol="0">
            <a:spAutoFit/>
          </a:bodyPr>
          <a:lstStyle/>
          <a:p>
            <a:r>
              <a:rPr lang="en-US" sz="900" dirty="0"/>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830100"/>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830099"/>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2462108"/>
            <a:ext cx="1686698" cy="369332"/>
          </a:xfrm>
          <a:prstGeom prst="rect">
            <a:avLst/>
          </a:prstGeom>
          <a:solidFill>
            <a:schemeClr val="bg1"/>
          </a:solidFill>
        </p:spPr>
        <p:txBody>
          <a:bodyPr wrap="square" rtlCol="0">
            <a:spAutoFit/>
          </a:bodyPr>
          <a:lstStyle/>
          <a:p>
            <a:r>
              <a:rPr lang="en-US" sz="900" dirty="0"/>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8534" y="4368844"/>
            <a:ext cx="2664861" cy="784830"/>
          </a:xfrm>
          <a:prstGeom prst="rect">
            <a:avLst/>
          </a:prstGeom>
          <a:solidFill>
            <a:schemeClr val="bg1"/>
          </a:solidFill>
        </p:spPr>
        <p:txBody>
          <a:bodyPr wrap="square" rtlCol="0">
            <a:spAutoFit/>
          </a:bodyPr>
          <a:lstStyle/>
          <a:p>
            <a:r>
              <a:rPr lang="en-US" sz="900" dirty="0"/>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550612" y="4041895"/>
            <a:ext cx="1050622" cy="2748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78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1075BC-75E3-CD4D-90BD-1BF52A184530}"/>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854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CA1A1B-A93C-124B-B7CE-0C7B795F870F}"/>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9297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216DA05-7985-7B48-B89E-6191CF048612}"/>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0083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2491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1223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2141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3140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05370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108531" y="324148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65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4" y="826718"/>
            <a:ext cx="1459283" cy="23799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rect Access Storage 23"/>
          <p:cNvSpPr/>
          <p:nvPr/>
        </p:nvSpPr>
        <p:spPr>
          <a:xfrm>
            <a:off x="580372" y="310126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uble Brace 25"/>
          <p:cNvSpPr/>
          <p:nvPr/>
        </p:nvSpPr>
        <p:spPr>
          <a:xfrm>
            <a:off x="260959" y="273800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13" name="Straight Arrow Connector 12"/>
          <p:cNvCxnSpPr>
            <a:stCxn id="25" idx="1"/>
            <a:endCxn id="24" idx="0"/>
          </p:cNvCxnSpPr>
          <p:nvPr/>
        </p:nvCxnSpPr>
        <p:spPr>
          <a:xfrm flipH="1">
            <a:off x="1031309" y="431286"/>
            <a:ext cx="4137766" cy="266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4" idx="3"/>
            <a:endCxn id="25" idx="1"/>
          </p:cNvCxnSpPr>
          <p:nvPr/>
        </p:nvCxnSpPr>
        <p:spPr>
          <a:xfrm flipV="1">
            <a:off x="1181621" y="431286"/>
            <a:ext cx="3987454"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620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7313201" y="3559348"/>
            <a:ext cx="1686698" cy="923330"/>
          </a:xfrm>
          <a:prstGeom prst="rect">
            <a:avLst/>
          </a:prstGeom>
          <a:solidFill>
            <a:schemeClr val="bg1"/>
          </a:solidFill>
        </p:spPr>
        <p:txBody>
          <a:bodyPr wrap="square" rtlCol="0">
            <a:spAutoFit/>
          </a:bodyPr>
          <a:lstStyle/>
          <a:p>
            <a:r>
              <a:rPr lang="en-US" sz="900" dirty="0"/>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1226567" y="1948441"/>
            <a:ext cx="5874322" cy="2599747"/>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a:off x="6059466" y="4328525"/>
            <a:ext cx="563671"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5970217" y="3760156"/>
            <a:ext cx="718682" cy="39457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82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0519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7193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9852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173</a:t>
            </a:fld>
            <a:endParaRPr lang="en-US"/>
          </a:p>
        </p:txBody>
      </p:sp>
      <p:sp>
        <p:nvSpPr>
          <p:cNvPr id="4" name="TextBox 3"/>
          <p:cNvSpPr txBox="1"/>
          <p:nvPr/>
        </p:nvSpPr>
        <p:spPr>
          <a:xfrm>
            <a:off x="513567" y="2956143"/>
            <a:ext cx="8079288" cy="461665"/>
          </a:xfrm>
          <a:prstGeom prst="rect">
            <a:avLst/>
          </a:prstGeom>
          <a:noFill/>
        </p:spPr>
        <p:txBody>
          <a:bodyPr wrap="square" rtlCol="0">
            <a:spAutoFit/>
          </a:bodyPr>
          <a:lstStyle/>
          <a:p>
            <a:pPr algn="ctr"/>
            <a:r>
              <a:rPr lang="en-US" sz="2400" dirty="0"/>
              <a:t>So which CAP options does an RMQ cluster support?</a:t>
            </a:r>
          </a:p>
        </p:txBody>
      </p:sp>
    </p:spTree>
    <p:extLst>
      <p:ext uri="{BB962C8B-B14F-4D97-AF65-F5344CB8AC3E}">
        <p14:creationId xmlns:p14="http://schemas.microsoft.com/office/powerpoint/2010/main" val="14364039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174</a:t>
            </a:fld>
            <a:endParaRPr lang="en-US"/>
          </a:p>
        </p:txBody>
      </p:sp>
      <p:sp>
        <p:nvSpPr>
          <p:cNvPr id="4" name="TextBox 3"/>
          <p:cNvSpPr txBox="1"/>
          <p:nvPr/>
        </p:nvSpPr>
        <p:spPr>
          <a:xfrm>
            <a:off x="87682" y="1377864"/>
            <a:ext cx="8918531" cy="523220"/>
          </a:xfrm>
          <a:prstGeom prst="rect">
            <a:avLst/>
          </a:prstGeom>
          <a:noFill/>
        </p:spPr>
        <p:txBody>
          <a:bodyPr wrap="square" rtlCol="0">
            <a:spAutoFit/>
          </a:bodyPr>
          <a:lstStyle/>
          <a:p>
            <a:pPr algn="ctr"/>
            <a:r>
              <a:rPr lang="en-US" sz="2800" dirty="0"/>
              <a:t>Pause Minority is Consistency (C) and Partition Tolerance (P)</a:t>
            </a:r>
          </a:p>
        </p:txBody>
      </p:sp>
      <p:sp>
        <p:nvSpPr>
          <p:cNvPr id="5" name="TextBox 4"/>
          <p:cNvSpPr txBox="1"/>
          <p:nvPr/>
        </p:nvSpPr>
        <p:spPr>
          <a:xfrm>
            <a:off x="1290181" y="2167003"/>
            <a:ext cx="6976997" cy="1015663"/>
          </a:xfrm>
          <a:prstGeom prst="rect">
            <a:avLst/>
          </a:prstGeom>
          <a:noFill/>
        </p:spPr>
        <p:txBody>
          <a:bodyPr wrap="square" rtlCol="0">
            <a:spAutoFit/>
          </a:bodyPr>
          <a:lstStyle/>
          <a:p>
            <a:pPr algn="ctr"/>
            <a:r>
              <a:rPr lang="en-US" sz="2000" dirty="0"/>
              <a:t>In normal operation we sacrifice latency—time taken for a message to propagate to all nodes for consistency—all nodes will have a copy of the message in case of failure.</a:t>
            </a:r>
          </a:p>
        </p:txBody>
      </p:sp>
      <p:sp>
        <p:nvSpPr>
          <p:cNvPr id="6" name="TextBox 5"/>
          <p:cNvSpPr txBox="1"/>
          <p:nvPr/>
        </p:nvSpPr>
        <p:spPr>
          <a:xfrm>
            <a:off x="0" y="3605497"/>
            <a:ext cx="8918531" cy="954107"/>
          </a:xfrm>
          <a:prstGeom prst="rect">
            <a:avLst/>
          </a:prstGeom>
          <a:noFill/>
        </p:spPr>
        <p:txBody>
          <a:bodyPr wrap="square" rtlCol="0">
            <a:spAutoFit/>
          </a:bodyPr>
          <a:lstStyle/>
          <a:p>
            <a:pPr algn="ctr"/>
            <a:r>
              <a:rPr lang="en-US" sz="2800" dirty="0"/>
              <a:t>Non-durable non-mirrored queues are Availability (A) and Partition Tolerance (P)</a:t>
            </a:r>
          </a:p>
        </p:txBody>
      </p:sp>
      <p:sp>
        <p:nvSpPr>
          <p:cNvPr id="7" name="TextBox 6"/>
          <p:cNvSpPr txBox="1"/>
          <p:nvPr/>
        </p:nvSpPr>
        <p:spPr>
          <a:xfrm>
            <a:off x="1179534" y="4887079"/>
            <a:ext cx="6976997" cy="1323439"/>
          </a:xfrm>
          <a:prstGeom prst="rect">
            <a:avLst/>
          </a:prstGeom>
          <a:noFill/>
        </p:spPr>
        <p:txBody>
          <a:bodyPr wrap="square" rtlCol="0">
            <a:spAutoFit/>
          </a:bodyPr>
          <a:lstStyle/>
          <a:p>
            <a:pPr algn="ctr"/>
            <a:r>
              <a:rPr lang="en-US" sz="2000" dirty="0"/>
              <a:t>In normal operation we do sacrifice consistency—there are no copies—for improved latency as we do not have to copy the data to the same number of nodes.</a:t>
            </a:r>
          </a:p>
          <a:p>
            <a:pPr algn="ctr"/>
            <a:r>
              <a:rPr lang="en-US" sz="2000" dirty="0"/>
              <a:t>But a message queue tends to always sacrifice L for A</a:t>
            </a:r>
          </a:p>
        </p:txBody>
      </p:sp>
    </p:spTree>
    <p:extLst>
      <p:ext uri="{BB962C8B-B14F-4D97-AF65-F5344CB8AC3E}">
        <p14:creationId xmlns:p14="http://schemas.microsoft.com/office/powerpoint/2010/main" val="39847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175</a:t>
            </a:fld>
            <a:endParaRPr lang="en-US"/>
          </a:p>
        </p:txBody>
      </p:sp>
      <p:sp>
        <p:nvSpPr>
          <p:cNvPr id="4" name="Oval 3"/>
          <p:cNvSpPr/>
          <p:nvPr/>
        </p:nvSpPr>
        <p:spPr>
          <a:xfrm>
            <a:off x="1340285"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 </a:t>
            </a:r>
          </a:p>
          <a:p>
            <a:pPr algn="ctr"/>
            <a:r>
              <a:rPr lang="en-US" sz="2400" dirty="0">
                <a:solidFill>
                  <a:schemeClr val="tx1"/>
                </a:solidFill>
              </a:rPr>
              <a:t>Broker</a:t>
            </a:r>
          </a:p>
        </p:txBody>
      </p:sp>
      <p:sp>
        <p:nvSpPr>
          <p:cNvPr id="5" name="Oval 4"/>
          <p:cNvSpPr/>
          <p:nvPr/>
        </p:nvSpPr>
        <p:spPr>
          <a:xfrm>
            <a:off x="5386192"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a:t>
            </a:r>
          </a:p>
          <a:p>
            <a:pPr algn="ctr"/>
            <a:r>
              <a:rPr lang="en-US" sz="2400" dirty="0">
                <a:solidFill>
                  <a:schemeClr val="tx1"/>
                </a:solidFill>
              </a:rPr>
              <a:t>Broker</a:t>
            </a:r>
          </a:p>
        </p:txBody>
      </p:sp>
      <p:sp>
        <p:nvSpPr>
          <p:cNvPr id="6" name="Direct Access Storage 5"/>
          <p:cNvSpPr/>
          <p:nvPr/>
        </p:nvSpPr>
        <p:spPr>
          <a:xfrm>
            <a:off x="3400817" y="3318787"/>
            <a:ext cx="1684750" cy="313761"/>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uble Brace 6"/>
          <p:cNvSpPr/>
          <p:nvPr/>
        </p:nvSpPr>
        <p:spPr>
          <a:xfrm>
            <a:off x="3400817" y="2955533"/>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AMQP 0-9-1</a:t>
            </a:r>
          </a:p>
        </p:txBody>
      </p:sp>
      <p:sp>
        <p:nvSpPr>
          <p:cNvPr id="10" name="TextBox 9"/>
          <p:cNvSpPr txBox="1"/>
          <p:nvPr/>
        </p:nvSpPr>
        <p:spPr>
          <a:xfrm>
            <a:off x="6413326" y="4334868"/>
            <a:ext cx="2189967" cy="707886"/>
          </a:xfrm>
          <a:prstGeom prst="rect">
            <a:avLst/>
          </a:prstGeom>
          <a:noFill/>
        </p:spPr>
        <p:txBody>
          <a:bodyPr wrap="square" rtlCol="0">
            <a:spAutoFit/>
          </a:bodyPr>
          <a:lstStyle/>
          <a:p>
            <a:pPr algn="ctr"/>
            <a:r>
              <a:rPr lang="en-US" sz="2000" b="1" dirty="0"/>
              <a:t>RMQ</a:t>
            </a:r>
          </a:p>
          <a:p>
            <a:pPr algn="ctr"/>
            <a:r>
              <a:rPr lang="en-US" sz="2000" b="1" dirty="0"/>
              <a:t>Federation/Shovel</a:t>
            </a:r>
          </a:p>
        </p:txBody>
      </p:sp>
      <p:sp>
        <p:nvSpPr>
          <p:cNvPr id="12" name="Double Brace 11"/>
          <p:cNvSpPr/>
          <p:nvPr/>
        </p:nvSpPr>
        <p:spPr>
          <a:xfrm>
            <a:off x="1340285" y="2093325"/>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Upstream</a:t>
            </a:r>
          </a:p>
        </p:txBody>
      </p:sp>
      <p:sp>
        <p:nvSpPr>
          <p:cNvPr id="13" name="Double Brace 12"/>
          <p:cNvSpPr/>
          <p:nvPr/>
        </p:nvSpPr>
        <p:spPr>
          <a:xfrm>
            <a:off x="5804770" y="2102900"/>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Downstream</a:t>
            </a:r>
          </a:p>
        </p:txBody>
      </p:sp>
    </p:spTree>
    <p:extLst>
      <p:ext uri="{BB962C8B-B14F-4D97-AF65-F5344CB8AC3E}">
        <p14:creationId xmlns:p14="http://schemas.microsoft.com/office/powerpoint/2010/main" val="42552889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F988-CB67-F940-9981-E905470EDB28}"/>
              </a:ext>
            </a:extLst>
          </p:cNvPr>
          <p:cNvSpPr>
            <a:spLocks noGrp="1"/>
          </p:cNvSpPr>
          <p:nvPr>
            <p:ph type="title"/>
          </p:nvPr>
        </p:nvSpPr>
        <p:spPr/>
        <p:txBody>
          <a:bodyPr/>
          <a:lstStyle/>
          <a:p>
            <a:r>
              <a:rPr lang="en-US" dirty="0"/>
              <a:t>9. Consumers</a:t>
            </a:r>
          </a:p>
        </p:txBody>
      </p:sp>
      <p:sp>
        <p:nvSpPr>
          <p:cNvPr id="3" name="Text Placeholder 2">
            <a:extLst>
              <a:ext uri="{FF2B5EF4-FFF2-40B4-BE49-F238E27FC236}">
                <a16:creationId xmlns:a16="http://schemas.microsoft.com/office/drawing/2014/main" id="{4ED4EEC1-4B87-4344-816C-708CBC184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62577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5A4F-0132-5D4B-8C00-504498B1AD0C}"/>
              </a:ext>
            </a:extLst>
          </p:cNvPr>
          <p:cNvSpPr>
            <a:spLocks noGrp="1"/>
          </p:cNvSpPr>
          <p:nvPr>
            <p:ph type="title"/>
          </p:nvPr>
        </p:nvSpPr>
        <p:spPr/>
        <p:txBody>
          <a:bodyPr/>
          <a:lstStyle/>
          <a:p>
            <a:r>
              <a:rPr lang="en-US" dirty="0"/>
              <a:t>Task Based UI</a:t>
            </a:r>
          </a:p>
        </p:txBody>
      </p:sp>
      <p:sp>
        <p:nvSpPr>
          <p:cNvPr id="3" name="Slide Number Placeholder 2">
            <a:extLst>
              <a:ext uri="{FF2B5EF4-FFF2-40B4-BE49-F238E27FC236}">
                <a16:creationId xmlns:a16="http://schemas.microsoft.com/office/drawing/2014/main" id="{ECE11224-F4F6-CE4D-9C49-28CBBF68E125}"/>
              </a:ext>
            </a:extLst>
          </p:cNvPr>
          <p:cNvSpPr>
            <a:spLocks noGrp="1"/>
          </p:cNvSpPr>
          <p:nvPr>
            <p:ph type="sldNum" sz="quarter" idx="12"/>
          </p:nvPr>
        </p:nvSpPr>
        <p:spPr/>
        <p:txBody>
          <a:bodyPr/>
          <a:lstStyle/>
          <a:p>
            <a:fld id="{867D4A06-35AE-BD4A-84A9-613A26F3D41D}" type="slidenum">
              <a:rPr lang="en-US" smtClean="0"/>
              <a:pPr/>
              <a:t>177</a:t>
            </a:fld>
            <a:endParaRPr lang="en-US"/>
          </a:p>
        </p:txBody>
      </p:sp>
      <p:pic>
        <p:nvPicPr>
          <p:cNvPr id="5" name="Picture 4">
            <a:extLst>
              <a:ext uri="{FF2B5EF4-FFF2-40B4-BE49-F238E27FC236}">
                <a16:creationId xmlns:a16="http://schemas.microsoft.com/office/drawing/2014/main" id="{7DD286A1-669F-7E43-97C2-10804D931B21}"/>
              </a:ext>
            </a:extLst>
          </p:cNvPr>
          <p:cNvPicPr>
            <a:picLocks noChangeAspect="1"/>
          </p:cNvPicPr>
          <p:nvPr/>
        </p:nvPicPr>
        <p:blipFill>
          <a:blip r:embed="rId3"/>
          <a:stretch>
            <a:fillRect/>
          </a:stretch>
        </p:blipFill>
        <p:spPr>
          <a:xfrm>
            <a:off x="3166946" y="1417638"/>
            <a:ext cx="3189289" cy="4807298"/>
          </a:xfrm>
          <a:prstGeom prst="rect">
            <a:avLst/>
          </a:prstGeom>
        </p:spPr>
      </p:pic>
      <p:sp>
        <p:nvSpPr>
          <p:cNvPr id="6" name="TextBox 5">
            <a:extLst>
              <a:ext uri="{FF2B5EF4-FFF2-40B4-BE49-F238E27FC236}">
                <a16:creationId xmlns:a16="http://schemas.microsoft.com/office/drawing/2014/main" id="{5D0F0046-CBEF-2B40-8B81-7AE2147CAB3B}"/>
              </a:ext>
            </a:extLst>
          </p:cNvPr>
          <p:cNvSpPr txBox="1"/>
          <p:nvPr/>
        </p:nvSpPr>
        <p:spPr>
          <a:xfrm>
            <a:off x="7170234" y="5006898"/>
            <a:ext cx="1516566" cy="461665"/>
          </a:xfrm>
          <a:prstGeom prst="rect">
            <a:avLst/>
          </a:prstGeom>
          <a:noFill/>
          <a:ln>
            <a:solidFill>
              <a:schemeClr val="tx2"/>
            </a:solidFill>
          </a:ln>
        </p:spPr>
        <p:txBody>
          <a:bodyPr wrap="square" rtlCol="0">
            <a:spAutoFit/>
          </a:bodyPr>
          <a:lstStyle/>
          <a:p>
            <a:pPr algn="ctr"/>
            <a:r>
              <a:rPr lang="en-US" sz="1200" dirty="0"/>
              <a:t>At this point, the user expects async</a:t>
            </a:r>
          </a:p>
        </p:txBody>
      </p:sp>
      <p:cxnSp>
        <p:nvCxnSpPr>
          <p:cNvPr id="8" name="Straight Arrow Connector 7">
            <a:extLst>
              <a:ext uri="{FF2B5EF4-FFF2-40B4-BE49-F238E27FC236}">
                <a16:creationId xmlns:a16="http://schemas.microsoft.com/office/drawing/2014/main" id="{E6C9EB32-F6F0-6747-9358-84B0E7A79143}"/>
              </a:ext>
            </a:extLst>
          </p:cNvPr>
          <p:cNvCxnSpPr>
            <a:stCxn id="6" idx="1"/>
          </p:cNvCxnSpPr>
          <p:nvPr/>
        </p:nvCxnSpPr>
        <p:spPr>
          <a:xfrm flipH="1">
            <a:off x="5820937" y="5237731"/>
            <a:ext cx="1349297" cy="560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8909894-B46B-A748-A71E-7C44CA49A434}"/>
              </a:ext>
            </a:extLst>
          </p:cNvPr>
          <p:cNvSpPr txBox="1"/>
          <p:nvPr/>
        </p:nvSpPr>
        <p:spPr>
          <a:xfrm>
            <a:off x="375425" y="2371494"/>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0" name="Straight Arrow Connector 9">
            <a:extLst>
              <a:ext uri="{FF2B5EF4-FFF2-40B4-BE49-F238E27FC236}">
                <a16:creationId xmlns:a16="http://schemas.microsoft.com/office/drawing/2014/main" id="{A4E1D9F0-6FA3-104E-B5EC-0F7D222B0134}"/>
              </a:ext>
            </a:extLst>
          </p:cNvPr>
          <p:cNvCxnSpPr>
            <a:cxnSpLocks/>
          </p:cNvCxnSpPr>
          <p:nvPr/>
        </p:nvCxnSpPr>
        <p:spPr>
          <a:xfrm>
            <a:off x="1891992" y="2602326"/>
            <a:ext cx="1397618" cy="152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B29E62C-C0F5-6D4D-8C73-E79EE3BC9FB7}"/>
              </a:ext>
            </a:extLst>
          </p:cNvPr>
          <p:cNvSpPr txBox="1"/>
          <p:nvPr/>
        </p:nvSpPr>
        <p:spPr>
          <a:xfrm>
            <a:off x="520391" y="5237730"/>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3" name="Straight Arrow Connector 12">
            <a:extLst>
              <a:ext uri="{FF2B5EF4-FFF2-40B4-BE49-F238E27FC236}">
                <a16:creationId xmlns:a16="http://schemas.microsoft.com/office/drawing/2014/main" id="{C1F50BA2-8155-D343-8F3E-CBC15DD41C73}"/>
              </a:ext>
            </a:extLst>
          </p:cNvPr>
          <p:cNvCxnSpPr>
            <a:cxnSpLocks/>
            <a:endCxn id="12" idx="3"/>
          </p:cNvCxnSpPr>
          <p:nvPr/>
        </p:nvCxnSpPr>
        <p:spPr>
          <a:xfrm flipH="1">
            <a:off x="2036957" y="3429000"/>
            <a:ext cx="1286107" cy="2131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804931-C967-D84F-A63F-189E34433705}"/>
              </a:ext>
            </a:extLst>
          </p:cNvPr>
          <p:cNvCxnSpPr>
            <a:cxnSpLocks/>
          </p:cNvCxnSpPr>
          <p:nvPr/>
        </p:nvCxnSpPr>
        <p:spPr>
          <a:xfrm flipH="1">
            <a:off x="2036957" y="3964259"/>
            <a:ext cx="1286107" cy="1749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0269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178</a:t>
            </a:fld>
            <a:endParaRPr lang="en-GB" dirty="0"/>
          </a:p>
        </p:txBody>
      </p:sp>
      <p:sp>
        <p:nvSpPr>
          <p:cNvPr id="10" name="Rectangle 9">
            <a:extLst>
              <a:ext uri="{FF2B5EF4-FFF2-40B4-BE49-F238E27FC236}">
                <a16:creationId xmlns:a16="http://schemas.microsoft.com/office/drawing/2014/main" id="{537594C4-8AA3-B849-8246-6D71811656DB}"/>
              </a:ext>
            </a:extLst>
          </p:cNvPr>
          <p:cNvSpPr/>
          <p:nvPr/>
        </p:nvSpPr>
        <p:spPr>
          <a:xfrm>
            <a:off x="2069500" y="3010248"/>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5155924" y="3001485"/>
            <a:ext cx="233072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Queries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555759" y="3010248"/>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1668684" y="4025675"/>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sp>
        <p:nvSpPr>
          <p:cNvPr id="3" name="TextBox 2">
            <a:extLst>
              <a:ext uri="{FF2B5EF4-FFF2-40B4-BE49-F238E27FC236}">
                <a16:creationId xmlns:a16="http://schemas.microsoft.com/office/drawing/2014/main" id="{81BF3DA9-0CF3-3548-AB9A-33C3DB2B9227}"/>
              </a:ext>
            </a:extLst>
          </p:cNvPr>
          <p:cNvSpPr txBox="1"/>
          <p:nvPr/>
        </p:nvSpPr>
        <p:spPr>
          <a:xfrm>
            <a:off x="3819149" y="1896854"/>
            <a:ext cx="1941472" cy="300082"/>
          </a:xfrm>
          <a:prstGeom prst="rect">
            <a:avLst/>
          </a:prstGeom>
          <a:noFill/>
        </p:spPr>
        <p:txBody>
          <a:bodyPr wrap="square" rtlCol="0">
            <a:spAutoFit/>
          </a:bodyPr>
          <a:lstStyle/>
          <a:p>
            <a:r>
              <a:rPr lang="en-US" sz="1350" dirty="0"/>
              <a:t>{Get: Check-In Details}</a:t>
            </a:r>
          </a:p>
        </p:txBody>
      </p:sp>
      <p:cxnSp>
        <p:nvCxnSpPr>
          <p:cNvPr id="71" name="Straight Arrow Connector 70">
            <a:extLst>
              <a:ext uri="{FF2B5EF4-FFF2-40B4-BE49-F238E27FC236}">
                <a16:creationId xmlns:a16="http://schemas.microsoft.com/office/drawing/2014/main" id="{891E0E35-89CB-C14B-BFA1-8B4326342E7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39D752-6F8E-954B-95D4-DE04A5190D8B}"/>
              </a:ext>
            </a:extLst>
          </p:cNvPr>
          <p:cNvSpPr txBox="1"/>
          <p:nvPr/>
        </p:nvSpPr>
        <p:spPr>
          <a:xfrm>
            <a:off x="3413635" y="3094408"/>
            <a:ext cx="503664" cy="646331"/>
          </a:xfrm>
          <a:prstGeom prst="rect">
            <a:avLst/>
          </a:prstGeom>
          <a:noFill/>
        </p:spPr>
        <p:txBody>
          <a:bodyPr wrap="none" rtlCol="0">
            <a:spAutoFit/>
          </a:bodyPr>
          <a:lstStyle/>
          <a:p>
            <a:r>
              <a:rPr lang="en-US" sz="3600" dirty="0"/>
              <a:t>…</a:t>
            </a:r>
          </a:p>
        </p:txBody>
      </p:sp>
      <p:cxnSp>
        <p:nvCxnSpPr>
          <p:cNvPr id="73" name="Straight Arrow Connector 72">
            <a:extLst>
              <a:ext uri="{FF2B5EF4-FFF2-40B4-BE49-F238E27FC236}">
                <a16:creationId xmlns:a16="http://schemas.microsoft.com/office/drawing/2014/main" id="{B9D3EEF7-03FA-144E-9AF8-2C9491185CAA}"/>
              </a:ext>
            </a:extLst>
          </p:cNvPr>
          <p:cNvCxnSpPr>
            <a:cxnSpLocks/>
            <a:endCxn id="11" idx="1"/>
          </p:cNvCxnSpPr>
          <p:nvPr/>
        </p:nvCxnSpPr>
        <p:spPr>
          <a:xfrm>
            <a:off x="4392173" y="2699663"/>
            <a:ext cx="763751" cy="605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481A8C9-DA4B-2F41-A334-9D39BFE392C8}"/>
              </a:ext>
            </a:extLst>
          </p:cNvPr>
          <p:cNvCxnSpPr>
            <a:cxnSpLocks/>
          </p:cNvCxnSpPr>
          <p:nvPr/>
        </p:nvCxnSpPr>
        <p:spPr>
          <a:xfrm flipH="1">
            <a:off x="4392174" y="3627456"/>
            <a:ext cx="1754257" cy="122961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1733AFB-D62D-4649-8A22-9440A4B1B503}"/>
              </a:ext>
            </a:extLst>
          </p:cNvPr>
          <p:cNvSpPr txBox="1"/>
          <p:nvPr/>
        </p:nvSpPr>
        <p:spPr>
          <a:xfrm>
            <a:off x="4700656" y="2719104"/>
            <a:ext cx="976710" cy="415498"/>
          </a:xfrm>
          <a:prstGeom prst="rect">
            <a:avLst/>
          </a:prstGeom>
          <a:noFill/>
        </p:spPr>
        <p:txBody>
          <a:bodyPr wrap="square" rtlCol="0">
            <a:spAutoFit/>
          </a:bodyPr>
          <a:lstStyle/>
          <a:p>
            <a:r>
              <a:rPr lang="en-US" sz="1050" dirty="0"/>
              <a:t>{Create Query}</a:t>
            </a:r>
          </a:p>
        </p:txBody>
      </p:sp>
      <p:sp>
        <p:nvSpPr>
          <p:cNvPr id="79" name="TextBox 78">
            <a:extLst>
              <a:ext uri="{FF2B5EF4-FFF2-40B4-BE49-F238E27FC236}">
                <a16:creationId xmlns:a16="http://schemas.microsoft.com/office/drawing/2014/main" id="{D3EE36BC-F127-B946-8602-6FE280FFC0A8}"/>
              </a:ext>
            </a:extLst>
          </p:cNvPr>
          <p:cNvSpPr txBox="1"/>
          <p:nvPr/>
        </p:nvSpPr>
        <p:spPr>
          <a:xfrm>
            <a:off x="5374304" y="4101027"/>
            <a:ext cx="976710" cy="738664"/>
          </a:xfrm>
          <a:prstGeom prst="rect">
            <a:avLst/>
          </a:prstGeom>
          <a:noFill/>
        </p:spPr>
        <p:txBody>
          <a:bodyPr wrap="square" rtlCol="0">
            <a:spAutoFit/>
          </a:bodyPr>
          <a:lstStyle/>
          <a:p>
            <a:pPr algn="ctr"/>
            <a:r>
              <a:rPr lang="en-US" sz="1050" dirty="0"/>
              <a:t>{Query Accounts and Housekeeping using a join}</a:t>
            </a:r>
          </a:p>
        </p:txBody>
      </p:sp>
    </p:spTree>
    <p:extLst>
      <p:ext uri="{BB962C8B-B14F-4D97-AF65-F5344CB8AC3E}">
        <p14:creationId xmlns:p14="http://schemas.microsoft.com/office/powerpoint/2010/main" val="19960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 grpId="0"/>
      <p:bldP spid="79"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rgbClr val="FF0000"/>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179</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654809" y="1186391"/>
            <a:ext cx="923544" cy="300082"/>
          </a:xfrm>
          <a:prstGeom prst="rect">
            <a:avLst/>
          </a:prstGeom>
          <a:noFill/>
          <a:ln>
            <a:solidFill>
              <a:srgbClr val="FF0000"/>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rgbClr val="FF0000"/>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rgbClr val="FF0000"/>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pattFill prst="dashVert">
            <a:fgClr>
              <a:schemeClr val="accent1"/>
            </a:fgClr>
            <a:bgClr>
              <a:schemeClr val="bg1"/>
            </a:bgClr>
          </a:pattFill>
          <a:ln>
            <a:solidFill>
              <a:schemeClr val="tx1"/>
            </a:solidFill>
          </a:ln>
        </p:spPr>
        <p:txBody>
          <a:bodyPr wrap="square" rtlCol="0">
            <a:spAutoFit/>
          </a:bodyPr>
          <a:lstStyle/>
          <a:p>
            <a:pPr algn="ctr"/>
            <a:r>
              <a:rPr lang="en-US" sz="1050" dirty="0"/>
              <a:t>Process Manager</a:t>
            </a:r>
          </a:p>
        </p:txBody>
      </p:sp>
    </p:spTree>
    <p:extLst>
      <p:ext uri="{BB962C8B-B14F-4D97-AF65-F5344CB8AC3E}">
        <p14:creationId xmlns:p14="http://schemas.microsoft.com/office/powerpoint/2010/main" val="1168404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2 Order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In Order Delivery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31949604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180</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cxnSp>
        <p:nvCxnSpPr>
          <p:cNvPr id="66" name="Straight Arrow Connector 65">
            <a:extLst>
              <a:ext uri="{FF2B5EF4-FFF2-40B4-BE49-F238E27FC236}">
                <a16:creationId xmlns:a16="http://schemas.microsoft.com/office/drawing/2014/main" id="{13C296F3-77F9-C74E-86F2-8D86FAA981F0}"/>
              </a:ext>
            </a:extLst>
          </p:cNvPr>
          <p:cNvCxnSpPr>
            <a:cxnSpLocks/>
            <a:endCxn id="5" idx="0"/>
          </p:cNvCxnSpPr>
          <p:nvPr/>
        </p:nvCxnSpPr>
        <p:spPr>
          <a:xfrm flipH="1">
            <a:off x="1602290" y="1472464"/>
            <a:ext cx="3973212" cy="124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A84DAD-A5FD-1E49-9C9C-7F5190D20618}"/>
              </a:ext>
            </a:extLst>
          </p:cNvPr>
          <p:cNvCxnSpPr>
            <a:cxnSpLocks/>
            <a:endCxn id="15" idx="0"/>
          </p:cNvCxnSpPr>
          <p:nvPr/>
        </p:nvCxnSpPr>
        <p:spPr>
          <a:xfrm flipH="1">
            <a:off x="5040125" y="1473342"/>
            <a:ext cx="524988" cy="124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390F4C3-728F-0C40-AACD-F9B82C880FED}"/>
              </a:ext>
            </a:extLst>
          </p:cNvPr>
          <p:cNvCxnSpPr>
            <a:cxnSpLocks/>
            <a:endCxn id="29" idx="0"/>
          </p:cNvCxnSpPr>
          <p:nvPr/>
        </p:nvCxnSpPr>
        <p:spPr>
          <a:xfrm>
            <a:off x="5573935" y="1464339"/>
            <a:ext cx="928662" cy="124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3EDA42-9144-AA42-969B-6FF66F64C0AC}"/>
              </a:ext>
            </a:extLst>
          </p:cNvPr>
          <p:cNvCxnSpPr>
            <a:cxnSpLocks/>
            <a:endCxn id="8" idx="3"/>
          </p:cNvCxnSpPr>
          <p:nvPr/>
        </p:nvCxnSpPr>
        <p:spPr>
          <a:xfrm flipH="1" flipV="1">
            <a:off x="3375829" y="4050636"/>
            <a:ext cx="31641" cy="1132430"/>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C7ACC2-B884-FF47-BD9D-A473360F99AD}"/>
              </a:ext>
            </a:extLst>
          </p:cNvPr>
          <p:cNvSpPr txBox="1"/>
          <p:nvPr/>
        </p:nvSpPr>
        <p:spPr>
          <a:xfrm>
            <a:off x="6147001" y="1183827"/>
            <a:ext cx="1768085" cy="300082"/>
          </a:xfrm>
          <a:prstGeom prst="rect">
            <a:avLst/>
          </a:prstGeom>
          <a:noFill/>
        </p:spPr>
        <p:txBody>
          <a:bodyPr wrap="square" rtlCol="0">
            <a:spAutoFit/>
          </a:bodyPr>
          <a:lstStyle/>
          <a:p>
            <a:r>
              <a:rPr lang="en-US" sz="1350" dirty="0"/>
              <a:t>{GET: Booking Details}</a:t>
            </a:r>
          </a:p>
        </p:txBody>
      </p:sp>
      <p:sp>
        <p:nvSpPr>
          <p:cNvPr id="62" name="TextBox 61">
            <a:extLst>
              <a:ext uri="{FF2B5EF4-FFF2-40B4-BE49-F238E27FC236}">
                <a16:creationId xmlns:a16="http://schemas.microsoft.com/office/drawing/2014/main" id="{1F67116E-8B29-5941-ACFB-EC12146EB477}"/>
              </a:ext>
            </a:extLst>
          </p:cNvPr>
          <p:cNvSpPr txBox="1"/>
          <p:nvPr/>
        </p:nvSpPr>
        <p:spPr>
          <a:xfrm>
            <a:off x="3209535" y="1922461"/>
            <a:ext cx="1618290" cy="300082"/>
          </a:xfrm>
          <a:prstGeom prst="rect">
            <a:avLst/>
          </a:prstGeom>
          <a:noFill/>
        </p:spPr>
        <p:txBody>
          <a:bodyPr wrap="square" rtlCol="0">
            <a:spAutoFit/>
          </a:bodyPr>
          <a:lstStyle/>
          <a:p>
            <a:r>
              <a:rPr lang="en-US" sz="1350" dirty="0">
                <a:solidFill>
                  <a:srgbClr val="FF0000"/>
                </a:solidFill>
              </a:rPr>
              <a:t>{GET: 100ms}</a:t>
            </a:r>
          </a:p>
        </p:txBody>
      </p:sp>
      <p:sp>
        <p:nvSpPr>
          <p:cNvPr id="64" name="TextBox 63">
            <a:extLst>
              <a:ext uri="{FF2B5EF4-FFF2-40B4-BE49-F238E27FC236}">
                <a16:creationId xmlns:a16="http://schemas.microsoft.com/office/drawing/2014/main" id="{EAB66836-CEE9-9A45-94C0-921B5AD2D72A}"/>
              </a:ext>
            </a:extLst>
          </p:cNvPr>
          <p:cNvSpPr txBox="1"/>
          <p:nvPr/>
        </p:nvSpPr>
        <p:spPr>
          <a:xfrm>
            <a:off x="4537055" y="2262195"/>
            <a:ext cx="1618290" cy="300082"/>
          </a:xfrm>
          <a:prstGeom prst="rect">
            <a:avLst/>
          </a:prstGeom>
          <a:noFill/>
        </p:spPr>
        <p:txBody>
          <a:bodyPr wrap="square" rtlCol="0">
            <a:spAutoFit/>
          </a:bodyPr>
          <a:lstStyle/>
          <a:p>
            <a:r>
              <a:rPr lang="en-US" sz="1350" dirty="0">
                <a:solidFill>
                  <a:srgbClr val="FF0000"/>
                </a:solidFill>
              </a:rPr>
              <a:t>{GET: 100ms}</a:t>
            </a:r>
          </a:p>
        </p:txBody>
      </p:sp>
      <p:sp>
        <p:nvSpPr>
          <p:cNvPr id="65" name="TextBox 64">
            <a:extLst>
              <a:ext uri="{FF2B5EF4-FFF2-40B4-BE49-F238E27FC236}">
                <a16:creationId xmlns:a16="http://schemas.microsoft.com/office/drawing/2014/main" id="{10B6D4E4-23F0-A14B-919C-AA23A45435B5}"/>
              </a:ext>
            </a:extLst>
          </p:cNvPr>
          <p:cNvSpPr txBox="1"/>
          <p:nvPr/>
        </p:nvSpPr>
        <p:spPr>
          <a:xfrm>
            <a:off x="5456936" y="1923169"/>
            <a:ext cx="1618290" cy="300082"/>
          </a:xfrm>
          <a:prstGeom prst="rect">
            <a:avLst/>
          </a:prstGeom>
          <a:noFill/>
        </p:spPr>
        <p:txBody>
          <a:bodyPr wrap="square" rtlCol="0">
            <a:spAutoFit/>
          </a:bodyPr>
          <a:lstStyle/>
          <a:p>
            <a:r>
              <a:rPr lang="en-US" sz="1350" dirty="0">
                <a:solidFill>
                  <a:srgbClr val="FF0000"/>
                </a:solidFill>
              </a:rPr>
              <a:t>{GET: 100ms}</a:t>
            </a:r>
          </a:p>
        </p:txBody>
      </p:sp>
    </p:spTree>
    <p:extLst>
      <p:ext uri="{BB962C8B-B14F-4D97-AF65-F5344CB8AC3E}">
        <p14:creationId xmlns:p14="http://schemas.microsoft.com/office/powerpoint/2010/main" val="420003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2" grpId="1"/>
      <p:bldP spid="64" grpId="0"/>
      <p:bldP spid="64" grpId="1"/>
      <p:bldP spid="65" grpId="0"/>
      <p:bldP spid="65" grpId="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3980855" y="4963768"/>
            <a:ext cx="1665911" cy="553998"/>
          </a:xfrm>
          <a:prstGeom prst="rect">
            <a:avLst/>
          </a:prstGeom>
          <a:noFill/>
        </p:spPr>
        <p:txBody>
          <a:bodyPr wrap="square" rtlCol="0">
            <a:spAutoFit/>
          </a:bodyPr>
          <a:lstStyle/>
          <a:p>
            <a:r>
              <a:rPr lang="en-US" sz="3000" dirty="0"/>
              <a:t>Check-In</a:t>
            </a:r>
          </a:p>
        </p:txBody>
      </p:sp>
      <p:pic>
        <p:nvPicPr>
          <p:cNvPr id="3" name="Picture 2">
            <a:extLst>
              <a:ext uri="{FF2B5EF4-FFF2-40B4-BE49-F238E27FC236}">
                <a16:creationId xmlns:a16="http://schemas.microsoft.com/office/drawing/2014/main" id="{0E6B4650-D728-8B49-87A2-BC6074CE51D8}"/>
              </a:ext>
            </a:extLst>
          </p:cNvPr>
          <p:cNvPicPr>
            <a:picLocks noChangeAspect="1"/>
          </p:cNvPicPr>
          <p:nvPr/>
        </p:nvPicPr>
        <p:blipFill>
          <a:blip r:embed="rId2"/>
          <a:stretch>
            <a:fillRect/>
          </a:stretch>
        </p:blipFill>
        <p:spPr>
          <a:xfrm>
            <a:off x="3660911" y="2660401"/>
            <a:ext cx="2305799" cy="1537199"/>
          </a:xfrm>
          <a:prstGeom prst="rect">
            <a:avLst/>
          </a:prstGeom>
        </p:spPr>
      </p:pic>
    </p:spTree>
    <p:extLst>
      <p:ext uri="{BB962C8B-B14F-4D97-AF65-F5344CB8AC3E}">
        <p14:creationId xmlns:p14="http://schemas.microsoft.com/office/powerpoint/2010/main" val="13702521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182</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Check-In</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9F8BB86-490D-6149-9CA9-F3939477759B}"/>
              </a:ext>
            </a:extLst>
          </p:cNvPr>
          <p:cNvSpPr txBox="1"/>
          <p:nvPr/>
        </p:nvSpPr>
        <p:spPr>
          <a:xfrm>
            <a:off x="3900085" y="2290619"/>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713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612313" cy="1208748"/>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cxnSpLocks/>
            <a:endCxn id="147" idx="0"/>
          </p:cNvCxnSpPr>
          <p:nvPr/>
        </p:nvCxnSpPr>
        <p:spPr>
          <a:xfrm>
            <a:off x="7046569" y="1530919"/>
            <a:ext cx="1135669"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cxnSpLocks/>
            <a:stCxn id="147" idx="1"/>
            <a:endCxn id="140" idx="3"/>
          </p:cNvCxnSpPr>
          <p:nvPr/>
        </p:nvCxnSpPr>
        <p:spPr>
          <a:xfrm flipH="1">
            <a:off x="6701860" y="2229568"/>
            <a:ext cx="674221" cy="469956"/>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extLst>
      <p:ext uri="{BB962C8B-B14F-4D97-AF65-F5344CB8AC3E}">
        <p14:creationId xmlns:p14="http://schemas.microsoft.com/office/powerpoint/2010/main" val="41128486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419738" cy="36319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/reservations/1234 HTTP 1.1</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001276" cy="715581"/>
          </a:xfrm>
          <a:prstGeom prst="rect">
            <a:avLst/>
          </a:prstGeom>
          <a:noFill/>
        </p:spPr>
        <p:txBody>
          <a:bodyPr wrap="square" rtlCol="0">
            <a:spAutoFit/>
          </a:bodyPr>
          <a:lstStyle/>
          <a:p>
            <a:r>
              <a:rPr lang="en-US" sz="1350" dirty="0"/>
              <a:t>Read Reservation Details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184</a:t>
            </a:fld>
            <a:endParaRPr lang="en-GB"/>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182855"/>
            <a:ext cx="3322987" cy="415498"/>
          </a:xfrm>
          <a:prstGeom prst="rect">
            <a:avLst/>
          </a:prstGeom>
          <a:noFill/>
        </p:spPr>
        <p:txBody>
          <a:bodyPr wrap="square" rtlCol="0">
            <a:spAutoFit/>
          </a:bodyPr>
          <a:lstStyle/>
          <a:p>
            <a:pPr algn="ctr"/>
            <a:r>
              <a:rPr lang="en-US" sz="2100" dirty="0"/>
              <a:t>Operand Data</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394961" cy="300082"/>
          </a:xfrm>
          <a:prstGeom prst="rect">
            <a:avLst/>
          </a:prstGeom>
          <a:noFill/>
        </p:spPr>
        <p:txBody>
          <a:bodyPr wrap="square" rtlCol="0">
            <a:spAutoFit/>
          </a:bodyPr>
          <a:lstStyle/>
          <a:p>
            <a:r>
              <a:rPr lang="en-US" sz="1350" dirty="0"/>
              <a:t>Housekeeping</a:t>
            </a:r>
          </a:p>
        </p:txBody>
      </p:sp>
    </p:spTree>
    <p:extLst>
      <p:ext uri="{BB962C8B-B14F-4D97-AF65-F5344CB8AC3E}">
        <p14:creationId xmlns:p14="http://schemas.microsoft.com/office/powerpoint/2010/main" val="19853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Channel Effectiveness</a:t>
            </a:r>
          </a:p>
        </p:txBody>
      </p:sp>
      <p:pic>
        <p:nvPicPr>
          <p:cNvPr id="5" name="Picture 4">
            <a:extLst>
              <a:ext uri="{FF2B5EF4-FFF2-40B4-BE49-F238E27FC236}">
                <a16:creationId xmlns:a16="http://schemas.microsoft.com/office/drawing/2014/main" id="{DDCA2CDF-03A5-7644-AC23-555554F11CA2}"/>
              </a:ext>
            </a:extLst>
          </p:cNvPr>
          <p:cNvPicPr>
            <a:picLocks noChangeAspect="1"/>
          </p:cNvPicPr>
          <p:nvPr/>
        </p:nvPicPr>
        <p:blipFill>
          <a:blip r:embed="rId2"/>
          <a:stretch>
            <a:fillRect/>
          </a:stretch>
        </p:blipFill>
        <p:spPr>
          <a:xfrm>
            <a:off x="3419101" y="2704181"/>
            <a:ext cx="2305799" cy="1449638"/>
          </a:xfrm>
          <a:prstGeom prst="rect">
            <a:avLst/>
          </a:prstGeom>
        </p:spPr>
      </p:pic>
    </p:spTree>
    <p:extLst>
      <p:ext uri="{BB962C8B-B14F-4D97-AF65-F5344CB8AC3E}">
        <p14:creationId xmlns:p14="http://schemas.microsoft.com/office/powerpoint/2010/main" val="2449548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3135617" y="2588814"/>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95C3F7C9-563A-7548-B760-9C388070939E}"/>
              </a:ext>
            </a:extLst>
          </p:cNvPr>
          <p:cNvSpPr txBox="1"/>
          <p:nvPr/>
        </p:nvSpPr>
        <p:spPr>
          <a:xfrm>
            <a:off x="3268562" y="27084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3310850" y="37408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3618527" y="436671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186</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E4E76E35-2FB6-B745-9EB9-8E3C2542F13C}"/>
              </a:ext>
            </a:extLst>
          </p:cNvPr>
          <p:cNvSpPr/>
          <p:nvPr/>
        </p:nvSpPr>
        <p:spPr>
          <a:xfrm>
            <a:off x="5071023" y="2565796"/>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0" name="TextBox 29">
            <a:extLst>
              <a:ext uri="{FF2B5EF4-FFF2-40B4-BE49-F238E27FC236}">
                <a16:creationId xmlns:a16="http://schemas.microsoft.com/office/drawing/2014/main" id="{282A51FB-7CD1-1A41-A1AB-05291FFD2F90}"/>
              </a:ext>
            </a:extLst>
          </p:cNvPr>
          <p:cNvSpPr txBox="1"/>
          <p:nvPr/>
        </p:nvSpPr>
        <p:spPr>
          <a:xfrm>
            <a:off x="5237900"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5268366" y="375720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7" name="Can 46">
            <a:extLst>
              <a:ext uri="{FF2B5EF4-FFF2-40B4-BE49-F238E27FC236}">
                <a16:creationId xmlns:a16="http://schemas.microsoft.com/office/drawing/2014/main" id="{C52034C2-A30E-4D40-88F6-2914DF266DC1}"/>
              </a:ext>
            </a:extLst>
          </p:cNvPr>
          <p:cNvSpPr/>
          <p:nvPr/>
        </p:nvSpPr>
        <p:spPr>
          <a:xfrm>
            <a:off x="5691912" y="4371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59" name="Straight Arrow Connector 58">
            <a:extLst>
              <a:ext uri="{FF2B5EF4-FFF2-40B4-BE49-F238E27FC236}">
                <a16:creationId xmlns:a16="http://schemas.microsoft.com/office/drawing/2014/main" id="{D59BE08D-810D-1942-AEE6-2A73625DFD20}"/>
              </a:ext>
            </a:extLst>
          </p:cNvPr>
          <p:cNvCxnSpPr>
            <a:cxnSpLocks/>
            <a:stCxn id="51" idx="2"/>
            <a:endCxn id="28" idx="0"/>
          </p:cNvCxnSpPr>
          <p:nvPr/>
        </p:nvCxnSpPr>
        <p:spPr>
          <a:xfrm>
            <a:off x="4202574" y="1487422"/>
            <a:ext cx="1497099" cy="107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3F6336-53C3-FA45-9D2C-CD75B5190D3C}"/>
              </a:ext>
            </a:extLst>
          </p:cNvPr>
          <p:cNvSpPr txBox="1"/>
          <p:nvPr/>
        </p:nvSpPr>
        <p:spPr>
          <a:xfrm rot="16200000">
            <a:off x="-820410" y="3237632"/>
            <a:ext cx="2799875" cy="415498"/>
          </a:xfrm>
          <a:prstGeom prst="rect">
            <a:avLst/>
          </a:prstGeom>
          <a:noFill/>
        </p:spPr>
        <p:txBody>
          <a:bodyPr wrap="square" rtlCol="0">
            <a:spAutoFit/>
          </a:bodyPr>
          <a:lstStyle/>
          <a:p>
            <a:pPr algn="ctr"/>
            <a:r>
              <a:rPr lang="en-US" sz="2100" dirty="0"/>
              <a:t>Channel Effectiveness</a:t>
            </a:r>
          </a:p>
        </p:txBody>
      </p:sp>
      <p:cxnSp>
        <p:nvCxnSpPr>
          <p:cNvPr id="64" name="Straight Arrow Connector 63">
            <a:extLst>
              <a:ext uri="{FF2B5EF4-FFF2-40B4-BE49-F238E27FC236}">
                <a16:creationId xmlns:a16="http://schemas.microsoft.com/office/drawing/2014/main" id="{E33D52B5-8D81-DE47-A5EE-AA9DCC995C2B}"/>
              </a:ext>
            </a:extLst>
          </p:cNvPr>
          <p:cNvCxnSpPr>
            <a:cxnSpLocks/>
          </p:cNvCxnSpPr>
          <p:nvPr/>
        </p:nvCxnSpPr>
        <p:spPr>
          <a:xfrm>
            <a:off x="4202574" y="1464339"/>
            <a:ext cx="85724" cy="1123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9636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4843803" y="4964431"/>
            <a:ext cx="1614147" cy="55207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Effectiveness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222" y="3357520"/>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434" y="3199259"/>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68" y="3040998"/>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/channel/1234 HTTP 1.1</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303270" cy="507831"/>
          </a:xfrm>
          <a:prstGeom prst="rect">
            <a:avLst/>
          </a:prstGeom>
          <a:noFill/>
        </p:spPr>
        <p:txBody>
          <a:bodyPr wrap="square" rtlCol="0">
            <a:spAutoFit/>
          </a:bodyPr>
          <a:lstStyle/>
          <a:p>
            <a:r>
              <a:rPr lang="en-US" sz="1350" dirty="0"/>
              <a:t>Read Effectiveness </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456576" y="4647615"/>
            <a:ext cx="2194301" cy="500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187</a:t>
            </a:fld>
            <a:endParaRPr lang="en-GB" dirty="0"/>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021272"/>
            <a:ext cx="3322987" cy="738664"/>
          </a:xfrm>
          <a:prstGeom prst="rect">
            <a:avLst/>
          </a:prstGeom>
          <a:noFill/>
        </p:spPr>
        <p:txBody>
          <a:bodyPr wrap="square" rtlCol="0">
            <a:spAutoFit/>
          </a:bodyPr>
          <a:lstStyle/>
          <a:p>
            <a:pPr algn="ctr"/>
            <a:r>
              <a:rPr lang="en-US" sz="2100" dirty="0"/>
              <a:t>Composite View Model/Historic Artefacts</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480631" cy="507831"/>
          </a:xfrm>
          <a:prstGeom prst="rect">
            <a:avLst/>
          </a:prstGeom>
          <a:noFill/>
        </p:spPr>
        <p:txBody>
          <a:bodyPr wrap="square" rtlCol="0">
            <a:spAutoFit/>
          </a:bodyPr>
          <a:lstStyle/>
          <a:p>
            <a:r>
              <a:rPr lang="en-US" sz="1350" dirty="0"/>
              <a:t>Channel Effectiveness</a:t>
            </a:r>
          </a:p>
        </p:txBody>
      </p:sp>
      <p:pic>
        <p:nvPicPr>
          <p:cNvPr id="28" name="Graphic 27" descr="Envelope">
            <a:extLst>
              <a:ext uri="{FF2B5EF4-FFF2-40B4-BE49-F238E27FC236}">
                <a16:creationId xmlns:a16="http://schemas.microsoft.com/office/drawing/2014/main" id="{E5772A39-2F1E-9244-89E2-89BDBA486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445" y="5004667"/>
            <a:ext cx="542255" cy="542255"/>
          </a:xfrm>
          <a:prstGeom prst="rect">
            <a:avLst/>
          </a:prstGeom>
        </p:spPr>
      </p:pic>
      <p:pic>
        <p:nvPicPr>
          <p:cNvPr id="29" name="Graphic 28" descr="Envelope">
            <a:extLst>
              <a:ext uri="{FF2B5EF4-FFF2-40B4-BE49-F238E27FC236}">
                <a16:creationId xmlns:a16="http://schemas.microsoft.com/office/drawing/2014/main" id="{72BEBCA5-7694-5F45-B6EF-F32ED22E7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9657" y="4846406"/>
            <a:ext cx="542255" cy="542255"/>
          </a:xfrm>
          <a:prstGeom prst="rect">
            <a:avLst/>
          </a:prstGeom>
        </p:spPr>
      </p:pic>
      <p:pic>
        <p:nvPicPr>
          <p:cNvPr id="31" name="Graphic 30" descr="Envelope">
            <a:extLst>
              <a:ext uri="{FF2B5EF4-FFF2-40B4-BE49-F238E27FC236}">
                <a16:creationId xmlns:a16="http://schemas.microsoft.com/office/drawing/2014/main" id="{4E582268-908A-2F40-9DDB-62EC2C1C7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191" y="4688145"/>
            <a:ext cx="542255" cy="542255"/>
          </a:xfrm>
          <a:prstGeom prst="rect">
            <a:avLst/>
          </a:prstGeom>
        </p:spPr>
      </p:pic>
      <p:sp>
        <p:nvSpPr>
          <p:cNvPr id="32" name="Rectangle 31">
            <a:extLst>
              <a:ext uri="{FF2B5EF4-FFF2-40B4-BE49-F238E27FC236}">
                <a16:creationId xmlns:a16="http://schemas.microsoft.com/office/drawing/2014/main" id="{81CD299A-19EA-EB4C-900A-BC3337D308C4}"/>
              </a:ext>
            </a:extLst>
          </p:cNvPr>
          <p:cNvSpPr/>
          <p:nvPr/>
        </p:nvSpPr>
        <p:spPr>
          <a:xfrm>
            <a:off x="739926" y="4161382"/>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Tree>
    <p:extLst>
      <p:ext uri="{BB962C8B-B14F-4D97-AF65-F5344CB8AC3E}">
        <p14:creationId xmlns:p14="http://schemas.microsoft.com/office/powerpoint/2010/main" val="13169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29 C 0.03229 0.18403 0.05274 0.1956 0.07422 0.20278 C 0.0987 0.21041 0.11901 0.21111 0.1336 0.20671 L 0.20378 0.18842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1 0.15324 0.05443 0.15671 C 0.07578 0.15972 0.09271 0.16296 0.10443 0.16597 L 0.16081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1 L -4.16667E-7 0.16297 C 0.01016 0.1801 0.028 0.19977 0.04714 0.21482 C 0.06875 0.23218 0.08815 0.2419 0.10169 0.24399 L 0.1694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4.16667E-6 4.07407E-6 L 0.06927 0.02731 C 0.08359 0.03333 0.10507 0.03472 0.12669 0.03078 C 0.15143 0.02615 0.17109 0.01689 0.18437 0.00555 L 0.24882 -0.04653 " pathEditMode="relative" rAng="21240000" ptsTypes="AAAAA">
                                      <p:cBhvr>
                                        <p:cTn id="18" dur="2000" fill="hold"/>
                                        <p:tgtEl>
                                          <p:spTgt spid="28"/>
                                        </p:tgtEl>
                                        <p:attrNameLst>
                                          <p:attrName>ppt_x</p:attrName>
                                          <p:attrName>ppt_y</p:attrName>
                                        </p:attrNameLst>
                                      </p:cBhvr>
                                      <p:rCtr x="12604" y="370"/>
                                    </p:animMotion>
                                  </p:childTnLst>
                                  <p:subTnLst>
                                    <p:set>
                                      <p:cBhvr override="childStyle">
                                        <p:cTn dur="1" fill="hold" display="0" masterRel="sameClick" afterEffect="1">
                                          <p:stCondLst>
                                            <p:cond evt="end" delay="0">
                                              <p:tn val="17"/>
                                            </p:cond>
                                          </p:stCondLst>
                                        </p:cTn>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4257 -0.025 L 0.01094 0.10556 C 0.02188 0.14144 0.03959 0.15903 0.05951 0.15208 C 0.08151 0.16065 0.1 0.14861 0.11355 0.12639 L 0.17852 0.01435 " pathEditMode="relative" rAng="300000" ptsTypes="AAAAA">
                                      <p:cBhvr>
                                        <p:cTn id="22" dur="2000" fill="hold"/>
                                        <p:tgtEl>
                                          <p:spTgt spid="29"/>
                                        </p:tgtEl>
                                        <p:attrNameLst>
                                          <p:attrName>ppt_x</p:attrName>
                                          <p:attrName>ppt_y</p:attrName>
                                        </p:attrNameLst>
                                      </p:cBhvr>
                                      <p:rCtr x="10664" y="9977"/>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776 0.02963 L 0.09987 0.07639 C 0.11276 0.08681 0.13307 0.09514 0.15404 0.09861 C 0.17774 0.10255 0.19779 0.10047 0.21094 0.09445 L 0.27722 0.06667 " pathEditMode="relative" rAng="300000" ptsTypes="AAAAA">
                                      <p:cBhvr>
                                        <p:cTn id="26" dur="2000" fill="hold"/>
                                        <p:tgtEl>
                                          <p:spTgt spid="31"/>
                                        </p:tgtEl>
                                        <p:attrNameLst>
                                          <p:attrName>ppt_x</p:attrName>
                                          <p:attrName>ppt_y</p:attrName>
                                        </p:attrNameLst>
                                      </p:cBhvr>
                                      <p:rCtr x="11849" y="4375"/>
                                    </p:animMotion>
                                  </p:childTnLst>
                                  <p:subTnLst>
                                    <p:set>
                                      <p:cBhvr override="childStyle">
                                        <p:cTn dur="1" fill="hold" display="0" masterRel="sameClick" afterEffect="1">
                                          <p:stCondLst>
                                            <p:cond evt="end" delay="0">
                                              <p:tn val="25"/>
                                            </p:cond>
                                          </p:stCondLst>
                                        </p:cTn>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Hotel Group Search</a:t>
            </a:r>
          </a:p>
        </p:txBody>
      </p:sp>
      <p:pic>
        <p:nvPicPr>
          <p:cNvPr id="3" name="Picture 2">
            <a:extLst>
              <a:ext uri="{FF2B5EF4-FFF2-40B4-BE49-F238E27FC236}">
                <a16:creationId xmlns:a16="http://schemas.microsoft.com/office/drawing/2014/main" id="{C8796159-CD76-DA47-AEFE-D5825A10DC36}"/>
              </a:ext>
            </a:extLst>
          </p:cNvPr>
          <p:cNvPicPr>
            <a:picLocks noChangeAspect="1"/>
          </p:cNvPicPr>
          <p:nvPr/>
        </p:nvPicPr>
        <p:blipFill>
          <a:blip r:embed="rId2"/>
          <a:stretch>
            <a:fillRect/>
          </a:stretch>
        </p:blipFill>
        <p:spPr>
          <a:xfrm>
            <a:off x="3446100" y="2253060"/>
            <a:ext cx="2251800" cy="2351880"/>
          </a:xfrm>
          <a:prstGeom prst="rect">
            <a:avLst/>
          </a:prstGeom>
        </p:spPr>
      </p:pic>
    </p:spTree>
    <p:extLst>
      <p:ext uri="{BB962C8B-B14F-4D97-AF65-F5344CB8AC3E}">
        <p14:creationId xmlns:p14="http://schemas.microsoft.com/office/powerpoint/2010/main" val="223164972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189</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Group Room Search</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AF97FE-B8AA-0643-8B0F-837D4E2A98C3}"/>
              </a:ext>
            </a:extLst>
          </p:cNvPr>
          <p:cNvSpPr txBox="1"/>
          <p:nvPr/>
        </p:nvSpPr>
        <p:spPr>
          <a:xfrm>
            <a:off x="3517093" y="2228675"/>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7839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19</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Order and Competing Consumers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47" name="TextBox 46">
            <a:extLst>
              <a:ext uri="{FF2B5EF4-FFF2-40B4-BE49-F238E27FC236}">
                <a16:creationId xmlns:a16="http://schemas.microsoft.com/office/drawing/2014/main" id="{5A6A5179-B6C1-954F-9A46-2CB00C4A1374}"/>
              </a:ext>
            </a:extLst>
          </p:cNvPr>
          <p:cNvSpPr txBox="1"/>
          <p:nvPr/>
        </p:nvSpPr>
        <p:spPr>
          <a:xfrm>
            <a:off x="4634571" y="3429000"/>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549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7"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190</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sp>
        <p:nvSpPr>
          <p:cNvPr id="19" name="TextBox 18">
            <a:extLst>
              <a:ext uri="{FF2B5EF4-FFF2-40B4-BE49-F238E27FC236}">
                <a16:creationId xmlns:a16="http://schemas.microsoft.com/office/drawing/2014/main" id="{E35A24D5-10AA-BB45-8D43-115D034FF865}"/>
              </a:ext>
            </a:extLst>
          </p:cNvPr>
          <p:cNvSpPr txBox="1"/>
          <p:nvPr/>
        </p:nvSpPr>
        <p:spPr>
          <a:xfrm>
            <a:off x="978062" y="1233535"/>
            <a:ext cx="1888177" cy="507831"/>
          </a:xfrm>
          <a:prstGeom prst="rect">
            <a:avLst/>
          </a:prstGeom>
          <a:noFill/>
          <a:ln>
            <a:solidFill>
              <a:schemeClr val="tx1"/>
            </a:solidFill>
          </a:ln>
        </p:spPr>
        <p:txBody>
          <a:bodyPr wrap="square" rtlCol="0">
            <a:spAutoFit/>
          </a:bodyPr>
          <a:lstStyle/>
          <a:p>
            <a:pPr algn="ctr"/>
            <a:r>
              <a:rPr lang="en-US" sz="1350" dirty="0"/>
              <a:t>We are using a ‘proxy’ to manage API calls</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5E23EB-24F7-5842-8C22-D63DFC8696F5}"/>
              </a:ext>
            </a:extLst>
          </p:cNvPr>
          <p:cNvSpPr txBox="1"/>
          <p:nvPr/>
        </p:nvSpPr>
        <p:spPr>
          <a:xfrm>
            <a:off x="6204309" y="1110344"/>
            <a:ext cx="1888177" cy="715581"/>
          </a:xfrm>
          <a:prstGeom prst="rect">
            <a:avLst/>
          </a:prstGeom>
          <a:noFill/>
          <a:ln>
            <a:solidFill>
              <a:schemeClr val="tx1"/>
            </a:solidFill>
          </a:ln>
        </p:spPr>
        <p:txBody>
          <a:bodyPr wrap="square" rtlCol="0">
            <a:spAutoFit/>
          </a:bodyPr>
          <a:lstStyle/>
          <a:p>
            <a:pPr algn="ctr"/>
            <a:r>
              <a:rPr lang="en-US" sz="1350" dirty="0"/>
              <a:t>The Proxy provides a Composite API that our client code uses</a:t>
            </a:r>
          </a:p>
        </p:txBody>
      </p: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5" name="TextBox 34">
            <a:extLst>
              <a:ext uri="{FF2B5EF4-FFF2-40B4-BE49-F238E27FC236}">
                <a16:creationId xmlns:a16="http://schemas.microsoft.com/office/drawing/2014/main" id="{1B9F450D-899E-3F4B-A086-774F5EB52327}"/>
              </a:ext>
            </a:extLst>
          </p:cNvPr>
          <p:cNvSpPr txBox="1"/>
          <p:nvPr/>
        </p:nvSpPr>
        <p:spPr>
          <a:xfrm>
            <a:off x="6340501" y="2857088"/>
            <a:ext cx="1888177" cy="923330"/>
          </a:xfrm>
          <a:prstGeom prst="rect">
            <a:avLst/>
          </a:prstGeom>
          <a:noFill/>
          <a:ln>
            <a:solidFill>
              <a:schemeClr val="tx1"/>
            </a:solidFill>
          </a:ln>
        </p:spPr>
        <p:txBody>
          <a:bodyPr wrap="square" rtlCol="0">
            <a:spAutoFit/>
          </a:bodyPr>
          <a:lstStyle/>
          <a:p>
            <a:pPr algn="ctr"/>
            <a:r>
              <a:rPr lang="en-US" sz="1350" dirty="0"/>
              <a:t>A BFF is just a Gateway that is tailored to one client, over being generic.</a:t>
            </a:r>
          </a:p>
        </p:txBody>
      </p:sp>
    </p:spTree>
    <p:extLst>
      <p:ext uri="{BB962C8B-B14F-4D97-AF65-F5344CB8AC3E}">
        <p14:creationId xmlns:p14="http://schemas.microsoft.com/office/powerpoint/2010/main" val="5694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5"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191</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6" name="TextBox 35">
            <a:extLst>
              <a:ext uri="{FF2B5EF4-FFF2-40B4-BE49-F238E27FC236}">
                <a16:creationId xmlns:a16="http://schemas.microsoft.com/office/drawing/2014/main" id="{8CDAB59B-4C0B-1C43-A6D5-9977FF70B416}"/>
              </a:ext>
            </a:extLst>
          </p:cNvPr>
          <p:cNvSpPr txBox="1"/>
          <p:nvPr/>
        </p:nvSpPr>
        <p:spPr>
          <a:xfrm>
            <a:off x="1103601" y="2662934"/>
            <a:ext cx="1888177" cy="715581"/>
          </a:xfrm>
          <a:prstGeom prst="rect">
            <a:avLst/>
          </a:prstGeom>
          <a:noFill/>
          <a:ln>
            <a:solidFill>
              <a:schemeClr val="tx1"/>
            </a:solidFill>
          </a:ln>
        </p:spPr>
        <p:txBody>
          <a:bodyPr wrap="square" rtlCol="0">
            <a:spAutoFit/>
          </a:bodyPr>
          <a:lstStyle/>
          <a:p>
            <a:pPr algn="ctr"/>
            <a:r>
              <a:rPr lang="en-US" sz="1350" dirty="0"/>
              <a:t>Proxy can own retry/circuit breaker/rate limiting</a:t>
            </a:r>
          </a:p>
        </p:txBody>
      </p:sp>
      <p:sp>
        <p:nvSpPr>
          <p:cNvPr id="37" name="TextBox 36">
            <a:extLst>
              <a:ext uri="{FF2B5EF4-FFF2-40B4-BE49-F238E27FC236}">
                <a16:creationId xmlns:a16="http://schemas.microsoft.com/office/drawing/2014/main" id="{FF9191B6-576B-9342-B85B-38820F8D9164}"/>
              </a:ext>
            </a:extLst>
          </p:cNvPr>
          <p:cNvSpPr txBox="1"/>
          <p:nvPr/>
        </p:nvSpPr>
        <p:spPr>
          <a:xfrm>
            <a:off x="1083035" y="3512589"/>
            <a:ext cx="1888177" cy="715581"/>
          </a:xfrm>
          <a:prstGeom prst="rect">
            <a:avLst/>
          </a:prstGeom>
          <a:noFill/>
          <a:ln>
            <a:solidFill>
              <a:schemeClr val="tx1"/>
            </a:solidFill>
          </a:ln>
        </p:spPr>
        <p:txBody>
          <a:bodyPr wrap="square" rtlCol="0">
            <a:spAutoFit/>
          </a:bodyPr>
          <a:lstStyle/>
          <a:p>
            <a:pPr algn="ctr"/>
            <a:r>
              <a:rPr lang="en-US" sz="1350" dirty="0"/>
              <a:t>May load balance over a group of instances for availability</a:t>
            </a:r>
          </a:p>
        </p:txBody>
      </p:sp>
      <p:sp>
        <p:nvSpPr>
          <p:cNvPr id="38" name="TextBox 37">
            <a:extLst>
              <a:ext uri="{FF2B5EF4-FFF2-40B4-BE49-F238E27FC236}">
                <a16:creationId xmlns:a16="http://schemas.microsoft.com/office/drawing/2014/main" id="{6FF1D811-B7B5-B041-B9F2-65862CCBFB9D}"/>
              </a:ext>
            </a:extLst>
          </p:cNvPr>
          <p:cNvSpPr txBox="1"/>
          <p:nvPr/>
        </p:nvSpPr>
        <p:spPr>
          <a:xfrm>
            <a:off x="6299250" y="2762565"/>
            <a:ext cx="1888177" cy="1338828"/>
          </a:xfrm>
          <a:prstGeom prst="rect">
            <a:avLst/>
          </a:prstGeom>
          <a:noFill/>
          <a:ln>
            <a:solidFill>
              <a:schemeClr val="tx1"/>
            </a:solidFill>
          </a:ln>
        </p:spPr>
        <p:txBody>
          <a:bodyPr wrap="square" rtlCol="0">
            <a:spAutoFit/>
          </a:bodyPr>
          <a:lstStyle/>
          <a:p>
            <a:pPr algn="ctr"/>
            <a:r>
              <a:rPr lang="en-US" sz="1350" dirty="0"/>
              <a:t>On the server, it may provide cross-cutting concerns:</a:t>
            </a:r>
          </a:p>
          <a:p>
            <a:pPr algn="ctr"/>
            <a:r>
              <a:rPr lang="en-US" sz="1350" dirty="0"/>
              <a:t>TLS termination</a:t>
            </a:r>
          </a:p>
          <a:p>
            <a:pPr algn="ctr"/>
            <a:r>
              <a:rPr lang="en-US" sz="1350" dirty="0"/>
              <a:t>Authentication</a:t>
            </a:r>
          </a:p>
          <a:p>
            <a:pPr algn="ctr"/>
            <a:r>
              <a:rPr lang="en-US" sz="1350" dirty="0"/>
              <a:t>…</a:t>
            </a:r>
          </a:p>
        </p:txBody>
      </p:sp>
    </p:spTree>
    <p:extLst>
      <p:ext uri="{BB962C8B-B14F-4D97-AF65-F5344CB8AC3E}">
        <p14:creationId xmlns:p14="http://schemas.microsoft.com/office/powerpoint/2010/main" val="2576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10. 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192</a:t>
            </a:fld>
            <a:endParaRPr lang="en-US"/>
          </a:p>
        </p:txBody>
      </p:sp>
    </p:spTree>
    <p:extLst>
      <p:ext uri="{BB962C8B-B14F-4D97-AF65-F5344CB8AC3E}">
        <p14:creationId xmlns:p14="http://schemas.microsoft.com/office/powerpoint/2010/main" val="11998426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193</a:t>
            </a:fld>
            <a:endParaRPr lang="en-US"/>
          </a:p>
        </p:txBody>
      </p:sp>
    </p:spTree>
    <p:extLst>
      <p:ext uri="{BB962C8B-B14F-4D97-AF65-F5344CB8AC3E}">
        <p14:creationId xmlns:p14="http://schemas.microsoft.com/office/powerpoint/2010/main" val="758847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194</a:t>
            </a:fld>
            <a:endParaRPr lang="en-US"/>
          </a:p>
        </p:txBody>
      </p:sp>
    </p:spTree>
    <p:extLst>
      <p:ext uri="{BB962C8B-B14F-4D97-AF65-F5344CB8AC3E}">
        <p14:creationId xmlns:p14="http://schemas.microsoft.com/office/powerpoint/2010/main" val="297681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20</a:t>
            </a:fld>
            <a:endParaRPr lang="en-US"/>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Requeue?</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439804" y="2808959"/>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flipH="1">
            <a:off x="1701208" y="3086565"/>
            <a:ext cx="4921725" cy="276999"/>
          </a:xfrm>
          <a:prstGeom prst="rect">
            <a:avLst/>
          </a:prstGeom>
          <a:noFill/>
        </p:spPr>
        <p:txBody>
          <a:bodyPr wrap="square" rtlCol="0">
            <a:spAutoFit/>
          </a:bodyPr>
          <a:lstStyle/>
          <a:p>
            <a:r>
              <a:rPr lang="en-US" sz="1200" dirty="0"/>
              <a:t>Read Past</a:t>
            </a:r>
          </a:p>
        </p:txBody>
      </p:sp>
    </p:spTree>
    <p:extLst>
      <p:ext uri="{BB962C8B-B14F-4D97-AF65-F5344CB8AC3E}">
        <p14:creationId xmlns:p14="http://schemas.microsoft.com/office/powerpoint/2010/main" val="168821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61111E-6 1.11111E-6 L -0.09098 0.04005 C -0.1099 0.04907 -0.13855 0.05393 -0.16806 0.05393 C -0.20191 0.05393 -0.22917 0.04907 -0.24809 0.04005 L -0.33872 1.11111E-6 " pathEditMode="relative" rAng="0" ptsTypes="AAAAA">
                                      <p:cBhvr>
                                        <p:cTn id="6" dur="2000" fill="hold"/>
                                        <p:tgtEl>
                                          <p:spTgt spid="31"/>
                                        </p:tgtEl>
                                        <p:attrNameLst>
                                          <p:attrName>ppt_x</p:attrName>
                                          <p:attrName>ppt_y</p:attrName>
                                        </p:attrNameLst>
                                      </p:cBhvr>
                                      <p:rCtr x="-16944" y="2685"/>
                                    </p:animMotion>
                                  </p:childTnLst>
                                </p:cTn>
                              </p:par>
                              <p:par>
                                <p:cTn id="7" presetID="37" presetClass="path" presetSubtype="0" accel="50000" decel="50000" fill="hold" nodeType="withEffect">
                                  <p:stCondLst>
                                    <p:cond delay="0"/>
                                  </p:stCondLst>
                                  <p:childTnLst>
                                    <p:animMotion origin="layout" path="M 1.66667E-6 -2.96296E-6 L -0.08316 0.04005 C -0.10052 0.04908 -0.12656 0.05394 -0.15365 0.05394 C -0.18455 0.05394 -0.20938 0.04908 -0.22674 0.04005 L -0.30972 -2.96296E-6 " pathEditMode="relative" rAng="0" ptsTypes="AAAAA">
                                      <p:cBhvr>
                                        <p:cTn id="8" dur="2000" fill="hold"/>
                                        <p:tgtEl>
                                          <p:spTgt spid="26"/>
                                        </p:tgtEl>
                                        <p:attrNameLst>
                                          <p:attrName>ppt_x</p:attrName>
                                          <p:attrName>ppt_y</p:attrName>
                                        </p:attrNameLst>
                                      </p:cBhvr>
                                      <p:rCtr x="-15486"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94444E-6 2.59259E-6 L -0.07187 0.04004 C -0.08698 0.04907 -0.10955 0.05393 -0.13298 0.05393 C -0.15972 0.05393 -0.18107 0.04907 -0.19618 0.04004 L -0.26788 2.59259E-6 " pathEditMode="relative" rAng="0" ptsTypes="AAAAA">
                                      <p:cBhvr>
                                        <p:cTn id="12" dur="2000" fill="hold"/>
                                        <p:tgtEl>
                                          <p:spTgt spid="24"/>
                                        </p:tgtEl>
                                        <p:attrNameLst>
                                          <p:attrName>ppt_x</p:attrName>
                                          <p:attrName>ppt_y</p:attrName>
                                        </p:attrNameLst>
                                      </p:cBhvr>
                                      <p:rCtr x="-13403" y="2685"/>
                                    </p:animMotion>
                                  </p:childTnLst>
                                </p:cTn>
                              </p:par>
                              <p:par>
                                <p:cTn id="13" presetID="37" presetClass="path" presetSubtype="0" accel="50000" decel="50000" fill="hold" grpId="0" nodeType="withEffect">
                                  <p:stCondLst>
                                    <p:cond delay="0"/>
                                  </p:stCondLst>
                                  <p:childTnLst>
                                    <p:animMotion origin="layout" path="M 5.55112E-17 -4.44444E-6 L -0.07187 0.04005 C -0.08698 0.04908 -0.10955 0.05394 -0.13299 0.05394 C -0.15972 0.05394 -0.18108 0.04908 -0.19618 0.04005 L -0.26788 -4.44444E-6 " pathEditMode="relative" rAng="0" ptsTypes="AAAAA">
                                      <p:cBhvr>
                                        <p:cTn id="14" dur="2000" fill="hold"/>
                                        <p:tgtEl>
                                          <p:spTgt spid="34"/>
                                        </p:tgtEl>
                                        <p:attrNameLst>
                                          <p:attrName>ppt_x</p:attrName>
                                          <p:attrName>ppt_y</p:attrName>
                                        </p:attrNameLst>
                                      </p:cBhvr>
                                      <p:rCtr x="-1340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If Later</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2559874" y="3663007"/>
            <a:ext cx="1186288" cy="646331"/>
          </a:xfrm>
          <a:prstGeom prst="rect">
            <a:avLst/>
          </a:prstGeom>
          <a:noFill/>
        </p:spPr>
        <p:txBody>
          <a:bodyPr wrap="square" rtlCol="0">
            <a:spAutoFit/>
          </a:bodyPr>
          <a:lstStyle/>
          <a:p>
            <a:r>
              <a:rPr lang="en-US" sz="1200" dirty="0"/>
              <a:t>If later allows queue to be out-of-order</a:t>
            </a:r>
          </a:p>
        </p:txBody>
      </p:sp>
    </p:spTree>
    <p:extLst>
      <p:ext uri="{BB962C8B-B14F-4D97-AF65-F5344CB8AC3E}">
        <p14:creationId xmlns:p14="http://schemas.microsoft.com/office/powerpoint/2010/main" val="36924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31632" y="2715078"/>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5" y="2865119"/>
            <a:ext cx="2248308" cy="7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5352542-F842-F74A-B003-D2334CB2086B}"/>
              </a:ext>
            </a:extLst>
          </p:cNvPr>
          <p:cNvCxnSpPr>
            <a:cxnSpLocks/>
          </p:cNvCxnSpPr>
          <p:nvPr/>
        </p:nvCxnSpPr>
        <p:spPr>
          <a:xfrm flipH="1">
            <a:off x="5433796" y="3840388"/>
            <a:ext cx="1297952" cy="77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5951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C39D2-5A98-9045-A601-2D8549F4DEAE}"/>
              </a:ext>
            </a:extLst>
          </p:cNvPr>
          <p:cNvSpPr/>
          <p:nvPr/>
        </p:nvSpPr>
        <p:spPr>
          <a:xfrm>
            <a:off x="6360277" y="2307873"/>
            <a:ext cx="2243470" cy="1738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23</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97435" y="3332374"/>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 w. Consumer Groups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7" y="2918534"/>
            <a:ext cx="2410888" cy="2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DF9CDE-2424-984A-B5D2-E2EDD491B548}"/>
              </a:ext>
            </a:extLst>
          </p:cNvPr>
          <p:cNvSpPr txBox="1"/>
          <p:nvPr/>
        </p:nvSpPr>
        <p:spPr>
          <a:xfrm>
            <a:off x="6897435" y="2730693"/>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cxnSp>
        <p:nvCxnSpPr>
          <p:cNvPr id="37" name="Straight Arrow Connector 36">
            <a:extLst>
              <a:ext uri="{FF2B5EF4-FFF2-40B4-BE49-F238E27FC236}">
                <a16:creationId xmlns:a16="http://schemas.microsoft.com/office/drawing/2014/main" id="{8D9C0D25-D4DF-444F-AC25-A4B5574C9804}"/>
              </a:ext>
            </a:extLst>
          </p:cNvPr>
          <p:cNvCxnSpPr>
            <a:cxnSpLocks/>
          </p:cNvCxnSpPr>
          <p:nvPr/>
        </p:nvCxnSpPr>
        <p:spPr>
          <a:xfrm flipH="1">
            <a:off x="5147301" y="3551137"/>
            <a:ext cx="1750134" cy="472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493EE84-ED4A-8146-9DB4-96B443DA7FDB}"/>
              </a:ext>
            </a:extLst>
          </p:cNvPr>
          <p:cNvCxnSpPr>
            <a:cxnSpLocks/>
          </p:cNvCxnSpPr>
          <p:nvPr/>
        </p:nvCxnSpPr>
        <p:spPr>
          <a:xfrm flipH="1" flipV="1">
            <a:off x="4592860" y="3145975"/>
            <a:ext cx="2304576" cy="336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37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 Guaranteed Delivery</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Transactional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24</a:t>
            </a:fld>
            <a:endParaRPr lang="en-US"/>
          </a:p>
        </p:txBody>
      </p:sp>
    </p:spTree>
    <p:extLst>
      <p:ext uri="{BB962C8B-B14F-4D97-AF65-F5344CB8AC3E}">
        <p14:creationId xmlns:p14="http://schemas.microsoft.com/office/powerpoint/2010/main" val="2111013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4B7F3E-187C-65C1-989D-3EBAA99F8D0F}"/>
              </a:ext>
            </a:extLst>
          </p:cNvPr>
          <p:cNvSpPr>
            <a:spLocks noGrp="1"/>
          </p:cNvSpPr>
          <p:nvPr>
            <p:ph type="sldNum" sz="quarter" idx="12"/>
          </p:nvPr>
        </p:nvSpPr>
        <p:spPr/>
        <p:txBody>
          <a:bodyPr/>
          <a:lstStyle/>
          <a:p>
            <a:fld id="{867D4A06-35AE-BD4A-84A9-613A26F3D41D}" type="slidenum">
              <a:rPr lang="en-US" smtClean="0"/>
              <a:pPr/>
              <a:t>25</a:t>
            </a:fld>
            <a:endParaRPr lang="en-US"/>
          </a:p>
        </p:txBody>
      </p:sp>
      <p:pic>
        <p:nvPicPr>
          <p:cNvPr id="6" name="Picture 5">
            <a:extLst>
              <a:ext uri="{FF2B5EF4-FFF2-40B4-BE49-F238E27FC236}">
                <a16:creationId xmlns:a16="http://schemas.microsoft.com/office/drawing/2014/main" id="{AA2770FD-8E4D-0F39-FD21-8B1064FF0845}"/>
              </a:ext>
            </a:extLst>
          </p:cNvPr>
          <p:cNvPicPr>
            <a:picLocks noChangeAspect="1"/>
          </p:cNvPicPr>
          <p:nvPr/>
        </p:nvPicPr>
        <p:blipFill>
          <a:blip r:embed="rId2"/>
          <a:stretch>
            <a:fillRect/>
          </a:stretch>
        </p:blipFill>
        <p:spPr>
          <a:xfrm>
            <a:off x="268942" y="636725"/>
            <a:ext cx="7772400" cy="4995062"/>
          </a:xfrm>
          <a:prstGeom prst="rect">
            <a:avLst/>
          </a:prstGeom>
        </p:spPr>
      </p:pic>
      <p:sp>
        <p:nvSpPr>
          <p:cNvPr id="12" name="Google Shape;290;p30">
            <a:extLst>
              <a:ext uri="{FF2B5EF4-FFF2-40B4-BE49-F238E27FC236}">
                <a16:creationId xmlns:a16="http://schemas.microsoft.com/office/drawing/2014/main" id="{26A48355-612E-0BC5-100D-75DDEA0C7150}"/>
              </a:ext>
            </a:extLst>
          </p:cNvPr>
          <p:cNvSpPr/>
          <p:nvPr/>
        </p:nvSpPr>
        <p:spPr>
          <a:xfrm>
            <a:off x="6438900" y="443171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13" name="Google Shape;291;p30">
            <a:extLst>
              <a:ext uri="{FF2B5EF4-FFF2-40B4-BE49-F238E27FC236}">
                <a16:creationId xmlns:a16="http://schemas.microsoft.com/office/drawing/2014/main" id="{4BFA7A1B-A9C8-57F6-4A5E-B7098CC00F18}"/>
              </a:ext>
            </a:extLst>
          </p:cNvPr>
          <p:cNvCxnSpPr>
            <a:cxnSpLocks/>
            <a:stCxn id="12" idx="1"/>
          </p:cNvCxnSpPr>
          <p:nvPr/>
        </p:nvCxnSpPr>
        <p:spPr>
          <a:xfrm flipH="1" flipV="1">
            <a:off x="4164746" y="4031024"/>
            <a:ext cx="2274154" cy="741787"/>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23D73D37-E07E-F7DD-27AC-500B22A6C83E}"/>
              </a:ext>
            </a:extLst>
          </p:cNvPr>
          <p:cNvSpPr/>
          <p:nvPr/>
        </p:nvSpPr>
        <p:spPr>
          <a:xfrm>
            <a:off x="6553200" y="3489486"/>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15" name="Google Shape;293;p30">
            <a:extLst>
              <a:ext uri="{FF2B5EF4-FFF2-40B4-BE49-F238E27FC236}">
                <a16:creationId xmlns:a16="http://schemas.microsoft.com/office/drawing/2014/main" id="{724A42BF-546A-66A7-6D80-5B7B78C93B3B}"/>
              </a:ext>
            </a:extLst>
          </p:cNvPr>
          <p:cNvCxnSpPr>
            <a:cxnSpLocks/>
            <a:stCxn id="14" idx="0"/>
          </p:cNvCxnSpPr>
          <p:nvPr/>
        </p:nvCxnSpPr>
        <p:spPr>
          <a:xfrm flipH="1" flipV="1">
            <a:off x="6354696" y="2789304"/>
            <a:ext cx="1260617" cy="700182"/>
          </a:xfrm>
          <a:prstGeom prst="straightConnector1">
            <a:avLst/>
          </a:prstGeom>
          <a:noFill/>
          <a:ln w="9525" cap="flat" cmpd="sng">
            <a:solidFill>
              <a:schemeClr val="dk1"/>
            </a:solidFill>
            <a:prstDash val="solid"/>
            <a:miter lim="800000"/>
            <a:headEnd type="none" w="sm" len="sm"/>
            <a:tailEnd type="triangle" w="med" len="med"/>
          </a:ln>
        </p:spPr>
      </p:cxnSp>
      <p:cxnSp>
        <p:nvCxnSpPr>
          <p:cNvPr id="16" name="Google Shape;294;p30">
            <a:extLst>
              <a:ext uri="{FF2B5EF4-FFF2-40B4-BE49-F238E27FC236}">
                <a16:creationId xmlns:a16="http://schemas.microsoft.com/office/drawing/2014/main" id="{0A4D0CA9-8545-B219-0D39-376E128A3CCD}"/>
              </a:ext>
            </a:extLst>
          </p:cNvPr>
          <p:cNvCxnSpPr>
            <a:stCxn id="14" idx="2"/>
            <a:endCxn id="12" idx="0"/>
          </p:cNvCxnSpPr>
          <p:nvPr/>
        </p:nvCxnSpPr>
        <p:spPr>
          <a:xfrm flipH="1">
            <a:off x="7260488" y="4222986"/>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0" name="&quot;No&quot; Symbol 19">
            <a:extLst>
              <a:ext uri="{FF2B5EF4-FFF2-40B4-BE49-F238E27FC236}">
                <a16:creationId xmlns:a16="http://schemas.microsoft.com/office/drawing/2014/main" id="{0CFE3ACE-9FA5-5978-97B1-AE442EDC4434}"/>
              </a:ext>
            </a:extLst>
          </p:cNvPr>
          <p:cNvSpPr/>
          <p:nvPr/>
        </p:nvSpPr>
        <p:spPr>
          <a:xfrm>
            <a:off x="6338047" y="2415816"/>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
        <p:nvSpPr>
          <p:cNvPr id="21" name="Google Shape;290;p30">
            <a:extLst>
              <a:ext uri="{FF2B5EF4-FFF2-40B4-BE49-F238E27FC236}">
                <a16:creationId xmlns:a16="http://schemas.microsoft.com/office/drawing/2014/main" id="{295B7726-5EC7-D757-34EC-DD2879D438E0}"/>
              </a:ext>
            </a:extLst>
          </p:cNvPr>
          <p:cNvSpPr/>
          <p:nvPr/>
        </p:nvSpPr>
        <p:spPr>
          <a:xfrm>
            <a:off x="3904122" y="537474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No transaction covers writing to the entity store, and writing to the broker – we do not have </a:t>
            </a:r>
            <a:r>
              <a:rPr lang="en-GB" sz="900" b="1" dirty="0">
                <a:solidFill>
                  <a:schemeClr val="dk1"/>
                </a:solidFill>
                <a:latin typeface="Calibri"/>
                <a:ea typeface="Calibri"/>
                <a:cs typeface="Calibri"/>
                <a:sym typeface="Calibri"/>
              </a:rPr>
              <a:t>Transactional Messaging</a:t>
            </a:r>
            <a:endParaRPr sz="900" b="1"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2" name="Google Shape;291;p30">
            <a:extLst>
              <a:ext uri="{FF2B5EF4-FFF2-40B4-BE49-F238E27FC236}">
                <a16:creationId xmlns:a16="http://schemas.microsoft.com/office/drawing/2014/main" id="{C9993525-C460-85E1-6C12-75ADC3852640}"/>
              </a:ext>
            </a:extLst>
          </p:cNvPr>
          <p:cNvCxnSpPr>
            <a:cxnSpLocks/>
          </p:cNvCxnSpPr>
          <p:nvPr/>
        </p:nvCxnSpPr>
        <p:spPr>
          <a:xfrm flipH="1" flipV="1">
            <a:off x="3795913" y="3849701"/>
            <a:ext cx="490305" cy="1525047"/>
          </a:xfrm>
          <a:prstGeom prst="straightConnector1">
            <a:avLst/>
          </a:prstGeom>
          <a:noFill/>
          <a:ln w="9525" cap="flat" cmpd="sng">
            <a:solidFill>
              <a:schemeClr val="dk1"/>
            </a:solidFill>
            <a:prstDash val="solid"/>
            <a:miter lim="800000"/>
            <a:headEnd type="none" w="sm" len="sm"/>
            <a:tailEnd type="triangle" w="med" len="med"/>
          </a:ln>
        </p:spPr>
      </p:cxnSp>
      <p:cxnSp>
        <p:nvCxnSpPr>
          <p:cNvPr id="27" name="Google Shape;291;p30">
            <a:extLst>
              <a:ext uri="{FF2B5EF4-FFF2-40B4-BE49-F238E27FC236}">
                <a16:creationId xmlns:a16="http://schemas.microsoft.com/office/drawing/2014/main" id="{808B7E4B-336A-2C4B-51C2-B3649484D45C}"/>
              </a:ext>
            </a:extLst>
          </p:cNvPr>
          <p:cNvCxnSpPr>
            <a:cxnSpLocks/>
          </p:cNvCxnSpPr>
          <p:nvPr/>
        </p:nvCxnSpPr>
        <p:spPr>
          <a:xfrm flipV="1">
            <a:off x="5039848" y="2789304"/>
            <a:ext cx="1700479" cy="2585444"/>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691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0"/>
          <p:cNvPicPr preferRelativeResize="0"/>
          <p:nvPr/>
        </p:nvPicPr>
        <p:blipFill>
          <a:blip r:embed="rId3">
            <a:alphaModFix/>
          </a:blip>
          <a:stretch>
            <a:fillRect/>
          </a:stretch>
        </p:blipFill>
        <p:spPr>
          <a:xfrm>
            <a:off x="297618" y="1089281"/>
            <a:ext cx="6813656" cy="4531482"/>
          </a:xfrm>
          <a:prstGeom prst="rect">
            <a:avLst/>
          </a:prstGeom>
          <a:noFill/>
          <a:ln>
            <a:noFill/>
          </a:ln>
        </p:spPr>
      </p:pic>
      <p:sp>
        <p:nvSpPr>
          <p:cNvPr id="290" name="Google Shape;290;p30"/>
          <p:cNvSpPr/>
          <p:nvPr/>
        </p:nvSpPr>
        <p:spPr>
          <a:xfrm>
            <a:off x="6225956" y="2272444"/>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1" name="Google Shape;291;p30"/>
          <p:cNvCxnSpPr>
            <a:stCxn id="290" idx="1"/>
          </p:cNvCxnSpPr>
          <p:nvPr/>
        </p:nvCxnSpPr>
        <p:spPr>
          <a:xfrm flipH="1">
            <a:off x="3459131" y="2613544"/>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292" name="Google Shape;292;p30"/>
          <p:cNvSpPr/>
          <p:nvPr/>
        </p:nvSpPr>
        <p:spPr>
          <a:xfrm>
            <a:off x="6340256" y="1330219"/>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293" name="Google Shape;293;p30"/>
          <p:cNvCxnSpPr>
            <a:stCxn id="292" idx="1"/>
          </p:cNvCxnSpPr>
          <p:nvPr/>
        </p:nvCxnSpPr>
        <p:spPr>
          <a:xfrm flipH="1">
            <a:off x="5674931" y="1696969"/>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294" name="Google Shape;294;p30"/>
          <p:cNvCxnSpPr>
            <a:stCxn id="292" idx="2"/>
            <a:endCxn id="290" idx="0"/>
          </p:cNvCxnSpPr>
          <p:nvPr/>
        </p:nvCxnSpPr>
        <p:spPr>
          <a:xfrm flipH="1">
            <a:off x="7047544" y="2063719"/>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30"/>
          <p:cNvSpPr/>
          <p:nvPr/>
        </p:nvSpPr>
        <p:spPr>
          <a:xfrm>
            <a:off x="3343425" y="453871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Transacted Messaging we write not only to the </a:t>
            </a:r>
            <a:r>
              <a:rPr lang="en-US" sz="900" i="1">
                <a:solidFill>
                  <a:schemeClr val="dk1"/>
                </a:solidFill>
                <a:latin typeface="Calibri"/>
                <a:ea typeface="Calibri"/>
                <a:cs typeface="Calibri"/>
                <a:sym typeface="Calibri"/>
              </a:rPr>
              <a:t>Entity Table</a:t>
            </a:r>
            <a:r>
              <a:rPr lang="en-US" sz="900">
                <a:solidFill>
                  <a:schemeClr val="dk1"/>
                </a:solidFill>
                <a:latin typeface="Calibri"/>
                <a:ea typeface="Calibri"/>
                <a:cs typeface="Calibri"/>
                <a:sym typeface="Calibri"/>
              </a:rPr>
              <a:t>, but also to an </a:t>
            </a:r>
            <a:r>
              <a:rPr lang="en-US" sz="900" i="1">
                <a:solidFill>
                  <a:schemeClr val="dk1"/>
                </a:solidFill>
                <a:latin typeface="Calibri"/>
                <a:ea typeface="Calibri"/>
                <a:cs typeface="Calibri"/>
                <a:sym typeface="Calibri"/>
              </a:rPr>
              <a:t>Outbox Table</a:t>
            </a:r>
            <a:r>
              <a:rPr lang="en-US" sz="900">
                <a:solidFill>
                  <a:schemeClr val="dk1"/>
                </a:solidFill>
                <a:latin typeface="Calibri"/>
                <a:ea typeface="Calibri"/>
                <a:cs typeface="Calibri"/>
                <a:sym typeface="Calibri"/>
              </a:rPr>
              <a:t> within a </a:t>
            </a:r>
            <a:r>
              <a:rPr lang="en-US" sz="900" b="1">
                <a:solidFill>
                  <a:schemeClr val="dk1"/>
                </a:solidFill>
                <a:latin typeface="Calibri"/>
                <a:ea typeface="Calibri"/>
                <a:cs typeface="Calibri"/>
                <a:sym typeface="Calibri"/>
              </a:rPr>
              <a:t>transaction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6" name="Google Shape;296;p30"/>
          <p:cNvCxnSpPr>
            <a:stCxn id="295" idx="0"/>
          </p:cNvCxnSpPr>
          <p:nvPr/>
        </p:nvCxnSpPr>
        <p:spPr>
          <a:xfrm rot="10800000">
            <a:off x="3746175" y="3408094"/>
            <a:ext cx="418950" cy="1130625"/>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30"/>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8" name="Google Shape;298;p30"/>
          <p:cNvCxnSpPr>
            <a:stCxn id="297"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30"/>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0" name="Google Shape;300;p30"/>
          <p:cNvCxnSpPr>
            <a:stCxn id="299"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
        <p:nvSpPr>
          <p:cNvPr id="301" name="Google Shape;301;p30"/>
          <p:cNvSpPr/>
          <p:nvPr/>
        </p:nvSpPr>
        <p:spPr>
          <a:xfrm>
            <a:off x="7235756" y="3506138"/>
            <a:ext cx="1728225" cy="630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You can reduce latency by sending immediately and only use the Outbox for messages that fail to 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2" name="Google Shape;302;p30"/>
          <p:cNvCxnSpPr>
            <a:stCxn id="301" idx="0"/>
          </p:cNvCxnSpPr>
          <p:nvPr/>
        </p:nvCxnSpPr>
        <p:spPr>
          <a:xfrm rot="10800000">
            <a:off x="5494369" y="2212613"/>
            <a:ext cx="2605500" cy="1293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68919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par>
                                <p:cTn id="11" presetID="1"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1"/>
                                        </p:tgtEl>
                                        <p:attrNameLst>
                                          <p:attrName>style.visibility</p:attrName>
                                        </p:attrNameLst>
                                      </p:cBhvr>
                                      <p:to>
                                        <p:strVal val="visible"/>
                                      </p:to>
                                    </p:set>
                                    <p:animEffect transition="in" filter="fade">
                                      <p:cBhvr>
                                        <p:cTn id="17" dur="1000"/>
                                        <p:tgtEl>
                                          <p:spTgt spid="291"/>
                                        </p:tgtEl>
                                      </p:cBhvr>
                                    </p:animEffect>
                                  </p:childTnLst>
                                </p:cTn>
                              </p:par>
                              <p:par>
                                <p:cTn id="18" presetID="10" presetClass="entr" presetSubtype="0" fill="hold" nodeType="withEffect">
                                  <p:stCondLst>
                                    <p:cond delay="0"/>
                                  </p:stCondLst>
                                  <p:childTnLst>
                                    <p:set>
                                      <p:cBhvr>
                                        <p:cTn id="19" dur="1" fill="hold">
                                          <p:stCondLst>
                                            <p:cond delay="0"/>
                                          </p:stCondLst>
                                        </p:cTn>
                                        <p:tgtEl>
                                          <p:spTgt spid="290"/>
                                        </p:tgtEl>
                                        <p:attrNameLst>
                                          <p:attrName>style.visibility</p:attrName>
                                        </p:attrNameLst>
                                      </p:cBhvr>
                                      <p:to>
                                        <p:strVal val="visible"/>
                                      </p:to>
                                    </p:set>
                                    <p:animEffect transition="in" filter="fade">
                                      <p:cBhvr>
                                        <p:cTn id="20" dur="1000"/>
                                        <p:tgtEl>
                                          <p:spTgt spid="2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6"/>
                                        </p:tgtEl>
                                        <p:attrNameLst>
                                          <p:attrName>style.visibility</p:attrName>
                                        </p:attrNameLst>
                                      </p:cBhvr>
                                      <p:to>
                                        <p:strVal val="visible"/>
                                      </p:to>
                                    </p:set>
                                    <p:animEffect transition="in" filter="fade">
                                      <p:cBhvr>
                                        <p:cTn id="25" dur="1000"/>
                                        <p:tgtEl>
                                          <p:spTgt spid="296"/>
                                        </p:tgtEl>
                                      </p:cBhvr>
                                    </p:animEffect>
                                  </p:childTnLst>
                                </p:cTn>
                              </p:par>
                              <p:par>
                                <p:cTn id="26" presetID="10" presetClass="entr" presetSubtype="0" fill="hold" nodeType="withEffect">
                                  <p:stCondLst>
                                    <p:cond delay="0"/>
                                  </p:stCondLst>
                                  <p:childTnLst>
                                    <p:set>
                                      <p:cBhvr>
                                        <p:cTn id="27" dur="1" fill="hold">
                                          <p:stCondLst>
                                            <p:cond delay="0"/>
                                          </p:stCondLst>
                                        </p:cTn>
                                        <p:tgtEl>
                                          <p:spTgt spid="295"/>
                                        </p:tgtEl>
                                        <p:attrNameLst>
                                          <p:attrName>style.visibility</p:attrName>
                                        </p:attrNameLst>
                                      </p:cBhvr>
                                      <p:to>
                                        <p:strVal val="visible"/>
                                      </p:to>
                                    </p:set>
                                    <p:animEffect transition="in" filter="fade">
                                      <p:cBhvr>
                                        <p:cTn id="28" dur="1000"/>
                                        <p:tgtEl>
                                          <p:spTgt spid="29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1000"/>
                                        <p:tgtEl>
                                          <p:spTgt spid="298"/>
                                        </p:tgtEl>
                                      </p:cBhvr>
                                    </p:animEffect>
                                  </p:childTnLst>
                                </p:cTn>
                              </p:par>
                              <p:par>
                                <p:cTn id="34" presetID="10" presetClass="entr" presetSubtype="0" fill="hold"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fade">
                                      <p:cBhvr>
                                        <p:cTn id="36" dur="1000"/>
                                        <p:tgtEl>
                                          <p:spTgt spid="2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0"/>
                                        </p:tgtEl>
                                        <p:attrNameLst>
                                          <p:attrName>style.visibility</p:attrName>
                                        </p:attrNameLst>
                                      </p:cBhvr>
                                      <p:to>
                                        <p:strVal val="visible"/>
                                      </p:to>
                                    </p:set>
                                    <p:animEffect transition="in" filter="fade">
                                      <p:cBhvr>
                                        <p:cTn id="41" dur="1000"/>
                                        <p:tgtEl>
                                          <p:spTgt spid="300"/>
                                        </p:tgtEl>
                                      </p:cBhvr>
                                    </p:animEffect>
                                  </p:childTnLst>
                                </p:cTn>
                              </p:par>
                              <p:par>
                                <p:cTn id="42" presetID="10" presetClass="entr" presetSubtype="0" fill="hold"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fade">
                                      <p:cBhvr>
                                        <p:cTn id="44" dur="1000"/>
                                        <p:tgtEl>
                                          <p:spTgt spid="2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2"/>
                                        </p:tgtEl>
                                        <p:attrNameLst>
                                          <p:attrName>style.visibility</p:attrName>
                                        </p:attrNameLst>
                                      </p:cBhvr>
                                      <p:to>
                                        <p:strVal val="visible"/>
                                      </p:to>
                                    </p:set>
                                    <p:animEffect transition="in" filter="fade">
                                      <p:cBhvr>
                                        <p:cTn id="49" dur="1000"/>
                                        <p:tgtEl>
                                          <p:spTgt spid="302"/>
                                        </p:tgtEl>
                                      </p:cBhvr>
                                    </p:animEffect>
                                  </p:childTnLst>
                                </p:cTn>
                              </p:par>
                              <p:par>
                                <p:cTn id="50" presetID="10" presetClass="entr" presetSubtype="0" fill="hold" nodeType="withEffect">
                                  <p:stCondLst>
                                    <p:cond delay="0"/>
                                  </p:stCondLst>
                                  <p:childTnLst>
                                    <p:set>
                                      <p:cBhvr>
                                        <p:cTn id="51" dur="1" fill="hold">
                                          <p:stCondLst>
                                            <p:cond delay="0"/>
                                          </p:stCondLst>
                                        </p:cTn>
                                        <p:tgtEl>
                                          <p:spTgt spid="301"/>
                                        </p:tgtEl>
                                        <p:attrNameLst>
                                          <p:attrName>style.visibility</p:attrName>
                                        </p:attrNameLst>
                                      </p:cBhvr>
                                      <p:to>
                                        <p:strVal val="visible"/>
                                      </p:to>
                                    </p:set>
                                    <p:animEffect transition="in" filter="fade">
                                      <p:cBhvr>
                                        <p:cTn id="52"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1"/>
          <p:cNvPicPr preferRelativeResize="0"/>
          <p:nvPr/>
        </p:nvPicPr>
        <p:blipFill>
          <a:blip r:embed="rId3">
            <a:alphaModFix/>
          </a:blip>
          <a:stretch>
            <a:fillRect/>
          </a:stretch>
        </p:blipFill>
        <p:spPr>
          <a:xfrm>
            <a:off x="114301" y="971551"/>
            <a:ext cx="7390175" cy="4914899"/>
          </a:xfrm>
          <a:prstGeom prst="rect">
            <a:avLst/>
          </a:prstGeom>
          <a:noFill/>
          <a:ln>
            <a:noFill/>
          </a:ln>
        </p:spPr>
      </p:pic>
      <p:sp>
        <p:nvSpPr>
          <p:cNvPr id="309" name="Google Shape;309;p31"/>
          <p:cNvSpPr/>
          <p:nvPr/>
        </p:nvSpPr>
        <p:spPr>
          <a:xfrm>
            <a:off x="6807956" y="188403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Messages may be sent out-of-order by an Outbox.</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You can’t have FIFO with this approach.</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0" name="Google Shape;310;p31"/>
          <p:cNvCxnSpPr>
            <a:stCxn id="309" idx="2"/>
          </p:cNvCxnSpPr>
          <p:nvPr/>
        </p:nvCxnSpPr>
        <p:spPr>
          <a:xfrm flipH="1">
            <a:off x="6644831" y="2566238"/>
            <a:ext cx="984825" cy="468675"/>
          </a:xfrm>
          <a:prstGeom prst="straightConnector1">
            <a:avLst/>
          </a:prstGeom>
          <a:noFill/>
          <a:ln w="9525" cap="flat" cmpd="sng">
            <a:solidFill>
              <a:schemeClr val="dk1"/>
            </a:solidFill>
            <a:prstDash val="solid"/>
            <a:miter lim="800000"/>
            <a:headEnd type="none" w="sm" len="sm"/>
            <a:tailEnd type="triangle" w="med" len="med"/>
          </a:ln>
        </p:spPr>
      </p:cxnSp>
      <p:sp>
        <p:nvSpPr>
          <p:cNvPr id="311" name="Google Shape;311;p31"/>
          <p:cNvSpPr/>
          <p:nvPr/>
        </p:nvSpPr>
        <p:spPr>
          <a:xfrm>
            <a:off x="7040231" y="4561875"/>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Use PUT semantics i.e. send whole records, not a delta. Then use a strategy of most recent version wins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2" name="Google Shape;312;p31"/>
          <p:cNvCxnSpPr>
            <a:stCxn id="311" idx="0"/>
          </p:cNvCxnSpPr>
          <p:nvPr/>
        </p:nvCxnSpPr>
        <p:spPr>
          <a:xfrm rot="10800000">
            <a:off x="7687106" y="2566350"/>
            <a:ext cx="174825" cy="1995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7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fade">
                                      <p:cBhvr>
                                        <p:cTn id="15" dur="1000"/>
                                        <p:tgtEl>
                                          <p:spTgt spid="312"/>
                                        </p:tgtEl>
                                      </p:cBhvr>
                                    </p:animEffect>
                                  </p:childTnLst>
                                </p:cTn>
                              </p:par>
                              <p:par>
                                <p:cTn id="16" presetID="10" presetClass="entr" presetSubtype="0" fill="hold"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B99ADF-51FE-57DC-0EE6-371B9F18A66D}"/>
              </a:ext>
            </a:extLst>
          </p:cNvPr>
          <p:cNvPicPr>
            <a:picLocks noChangeAspect="1"/>
          </p:cNvPicPr>
          <p:nvPr/>
        </p:nvPicPr>
        <p:blipFill>
          <a:blip r:embed="rId2"/>
          <a:stretch>
            <a:fillRect/>
          </a:stretch>
        </p:blipFill>
        <p:spPr>
          <a:xfrm>
            <a:off x="179970" y="551837"/>
            <a:ext cx="7772400" cy="5492067"/>
          </a:xfrm>
          <a:prstGeom prst="rect">
            <a:avLst/>
          </a:prstGeom>
        </p:spPr>
      </p:pic>
      <p:sp>
        <p:nvSpPr>
          <p:cNvPr id="2" name="Slide Number Placeholder 1">
            <a:extLst>
              <a:ext uri="{FF2B5EF4-FFF2-40B4-BE49-F238E27FC236}">
                <a16:creationId xmlns:a16="http://schemas.microsoft.com/office/drawing/2014/main" id="{63E585A4-18B9-3A4F-6A9B-AA0E93E6C7EC}"/>
              </a:ext>
            </a:extLst>
          </p:cNvPr>
          <p:cNvSpPr>
            <a:spLocks noGrp="1"/>
          </p:cNvSpPr>
          <p:nvPr>
            <p:ph type="sldNum" sz="quarter" idx="12"/>
          </p:nvPr>
        </p:nvSpPr>
        <p:spPr/>
        <p:txBody>
          <a:bodyPr/>
          <a:lstStyle/>
          <a:p>
            <a:fld id="{867D4A06-35AE-BD4A-84A9-613A26F3D41D}" type="slidenum">
              <a:rPr lang="en-US" smtClean="0"/>
              <a:pPr/>
              <a:t>28</a:t>
            </a:fld>
            <a:endParaRPr lang="en-US"/>
          </a:p>
        </p:txBody>
      </p:sp>
      <p:sp>
        <p:nvSpPr>
          <p:cNvPr id="5" name="Google Shape;290;p30">
            <a:extLst>
              <a:ext uri="{FF2B5EF4-FFF2-40B4-BE49-F238E27FC236}">
                <a16:creationId xmlns:a16="http://schemas.microsoft.com/office/drawing/2014/main" id="{33F85F6B-9386-DEC5-2D8B-F80EFABCCB49}"/>
              </a:ext>
            </a:extLst>
          </p:cNvPr>
          <p:cNvSpPr/>
          <p:nvPr/>
        </p:nvSpPr>
        <p:spPr>
          <a:xfrm>
            <a:off x="6832995" y="167308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6" name="Google Shape;291;p30">
            <a:extLst>
              <a:ext uri="{FF2B5EF4-FFF2-40B4-BE49-F238E27FC236}">
                <a16:creationId xmlns:a16="http://schemas.microsoft.com/office/drawing/2014/main" id="{D7FCFBF4-63E5-35B4-1B63-8E7DCEFA8EB5}"/>
              </a:ext>
            </a:extLst>
          </p:cNvPr>
          <p:cNvCxnSpPr>
            <a:stCxn id="5" idx="1"/>
          </p:cNvCxnSpPr>
          <p:nvPr/>
        </p:nvCxnSpPr>
        <p:spPr>
          <a:xfrm flipH="1">
            <a:off x="4066170" y="2014189"/>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7" name="Google Shape;292;p30">
            <a:extLst>
              <a:ext uri="{FF2B5EF4-FFF2-40B4-BE49-F238E27FC236}">
                <a16:creationId xmlns:a16="http://schemas.microsoft.com/office/drawing/2014/main" id="{EDD0002F-0F61-1437-55C4-FF558A42E968}"/>
              </a:ext>
            </a:extLst>
          </p:cNvPr>
          <p:cNvSpPr/>
          <p:nvPr/>
        </p:nvSpPr>
        <p:spPr>
          <a:xfrm>
            <a:off x="6947295" y="730864"/>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dirty="0">
              <a:solidFill>
                <a:schemeClr val="dk1"/>
              </a:solidFill>
              <a:latin typeface="Calibri"/>
              <a:ea typeface="Calibri"/>
              <a:cs typeface="Calibri"/>
              <a:sym typeface="Calibri"/>
            </a:endParaRPr>
          </a:p>
        </p:txBody>
      </p:sp>
      <p:cxnSp>
        <p:nvCxnSpPr>
          <p:cNvPr id="8" name="Google Shape;293;p30">
            <a:extLst>
              <a:ext uri="{FF2B5EF4-FFF2-40B4-BE49-F238E27FC236}">
                <a16:creationId xmlns:a16="http://schemas.microsoft.com/office/drawing/2014/main" id="{28C0DF16-6EE0-00CC-8043-E8A40E328DEE}"/>
              </a:ext>
            </a:extLst>
          </p:cNvPr>
          <p:cNvCxnSpPr>
            <a:stCxn id="7" idx="1"/>
          </p:cNvCxnSpPr>
          <p:nvPr/>
        </p:nvCxnSpPr>
        <p:spPr>
          <a:xfrm flipH="1">
            <a:off x="6281970" y="1097614"/>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9" name="Google Shape;294;p30">
            <a:extLst>
              <a:ext uri="{FF2B5EF4-FFF2-40B4-BE49-F238E27FC236}">
                <a16:creationId xmlns:a16="http://schemas.microsoft.com/office/drawing/2014/main" id="{10E5C5B3-FA83-9EDA-4FB5-8A189497A963}"/>
              </a:ext>
            </a:extLst>
          </p:cNvPr>
          <p:cNvCxnSpPr>
            <a:stCxn id="7" idx="2"/>
            <a:endCxn id="5" idx="0"/>
          </p:cNvCxnSpPr>
          <p:nvPr/>
        </p:nvCxnSpPr>
        <p:spPr>
          <a:xfrm flipH="1">
            <a:off x="7654583" y="1464364"/>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5;p30">
            <a:extLst>
              <a:ext uri="{FF2B5EF4-FFF2-40B4-BE49-F238E27FC236}">
                <a16:creationId xmlns:a16="http://schemas.microsoft.com/office/drawing/2014/main" id="{B5E19333-385D-9725-E720-8562F3985E9C}"/>
              </a:ext>
            </a:extLst>
          </p:cNvPr>
          <p:cNvSpPr/>
          <p:nvPr/>
        </p:nvSpPr>
        <p:spPr>
          <a:xfrm>
            <a:off x="3750300" y="511502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If we do not have transactions across tables, we cannot guarantee to write to the Entity and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1" name="Google Shape;296;p30">
            <a:extLst>
              <a:ext uri="{FF2B5EF4-FFF2-40B4-BE49-F238E27FC236}">
                <a16:creationId xmlns:a16="http://schemas.microsoft.com/office/drawing/2014/main" id="{0E0A66C8-86CF-DFD6-C7D2-7CB1D4710D01}"/>
              </a:ext>
            </a:extLst>
          </p:cNvPr>
          <p:cNvCxnSpPr>
            <a:cxnSpLocks/>
            <a:stCxn id="10" idx="0"/>
          </p:cNvCxnSpPr>
          <p:nvPr/>
        </p:nvCxnSpPr>
        <p:spPr>
          <a:xfrm flipH="1" flipV="1">
            <a:off x="4164746" y="2976889"/>
            <a:ext cx="407254" cy="2138132"/>
          </a:xfrm>
          <a:prstGeom prst="straightConnector1">
            <a:avLst/>
          </a:prstGeom>
          <a:noFill/>
          <a:ln w="9525" cap="flat" cmpd="sng">
            <a:solidFill>
              <a:schemeClr val="dk1"/>
            </a:solidFill>
            <a:prstDash val="solid"/>
            <a:miter lim="800000"/>
            <a:headEnd type="none" w="sm" len="sm"/>
            <a:tailEnd type="triangle" w="med" len="med"/>
          </a:ln>
        </p:spPr>
      </p:cxnSp>
      <p:sp>
        <p:nvSpPr>
          <p:cNvPr id="15" name="Google Shape;295;p30">
            <a:extLst>
              <a:ext uri="{FF2B5EF4-FFF2-40B4-BE49-F238E27FC236}">
                <a16:creationId xmlns:a16="http://schemas.microsoft.com/office/drawing/2014/main" id="{0FB97F31-70B2-B990-8685-1415E142106F}"/>
              </a:ext>
            </a:extLst>
          </p:cNvPr>
          <p:cNvSpPr/>
          <p:nvPr/>
        </p:nvSpPr>
        <p:spPr>
          <a:xfrm>
            <a:off x="2734727" y="5965063"/>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Instead, we consume the transaction log of the Db, and we write to our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6" name="Google Shape;296;p30">
            <a:extLst>
              <a:ext uri="{FF2B5EF4-FFF2-40B4-BE49-F238E27FC236}">
                <a16:creationId xmlns:a16="http://schemas.microsoft.com/office/drawing/2014/main" id="{EA78B0B0-77E1-DF74-7C73-3938A3741211}"/>
              </a:ext>
            </a:extLst>
          </p:cNvPr>
          <p:cNvCxnSpPr>
            <a:cxnSpLocks/>
            <a:stCxn id="15" idx="0"/>
          </p:cNvCxnSpPr>
          <p:nvPr/>
        </p:nvCxnSpPr>
        <p:spPr>
          <a:xfrm flipV="1">
            <a:off x="3556427" y="3511603"/>
            <a:ext cx="222392" cy="2453460"/>
          </a:xfrm>
          <a:prstGeom prst="straightConnector1">
            <a:avLst/>
          </a:prstGeom>
          <a:noFill/>
          <a:ln w="9525" cap="flat" cmpd="sng">
            <a:solidFill>
              <a:schemeClr val="dk1"/>
            </a:solidFill>
            <a:prstDash val="solid"/>
            <a:miter lim="800000"/>
            <a:headEnd type="none" w="sm" len="sm"/>
            <a:tailEnd type="triangle" w="med" len="med"/>
          </a:ln>
        </p:spPr>
      </p:cxnSp>
      <p:sp>
        <p:nvSpPr>
          <p:cNvPr id="19" name="Google Shape;295;p30">
            <a:extLst>
              <a:ext uri="{FF2B5EF4-FFF2-40B4-BE49-F238E27FC236}">
                <a16:creationId xmlns:a16="http://schemas.microsoft.com/office/drawing/2014/main" id="{4B573DB2-B6A5-D0FF-DC3E-868437572A7F}"/>
              </a:ext>
            </a:extLst>
          </p:cNvPr>
          <p:cNvSpPr/>
          <p:nvPr/>
        </p:nvSpPr>
        <p:spPr>
          <a:xfrm>
            <a:off x="5043894" y="6042190"/>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We only advance out </a:t>
            </a:r>
            <a:r>
              <a:rPr lang="en-GB" sz="900" i="1" dirty="0">
                <a:solidFill>
                  <a:schemeClr val="dk1"/>
                </a:solidFill>
                <a:latin typeface="Calibri"/>
                <a:ea typeface="Calibri"/>
                <a:cs typeface="Calibri"/>
                <a:sym typeface="Calibri"/>
              </a:rPr>
              <a:t>pointer</a:t>
            </a:r>
            <a:r>
              <a:rPr lang="en-GB" sz="900" dirty="0">
                <a:solidFill>
                  <a:schemeClr val="dk1"/>
                </a:solidFill>
                <a:latin typeface="Calibri"/>
                <a:ea typeface="Calibri"/>
                <a:cs typeface="Calibri"/>
                <a:sym typeface="Calibri"/>
              </a:rPr>
              <a:t> into the stream on a successful write to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0" name="Google Shape;296;p30">
            <a:extLst>
              <a:ext uri="{FF2B5EF4-FFF2-40B4-BE49-F238E27FC236}">
                <a16:creationId xmlns:a16="http://schemas.microsoft.com/office/drawing/2014/main" id="{F8D71888-A106-7F6E-C4C6-DFDD8D9B18BB}"/>
              </a:ext>
            </a:extLst>
          </p:cNvPr>
          <p:cNvCxnSpPr>
            <a:cxnSpLocks/>
            <a:endCxn id="15" idx="3"/>
          </p:cNvCxnSpPr>
          <p:nvPr/>
        </p:nvCxnSpPr>
        <p:spPr>
          <a:xfrm flipH="1" flipV="1">
            <a:off x="4378127" y="6229036"/>
            <a:ext cx="632538" cy="77127"/>
          </a:xfrm>
          <a:prstGeom prst="straightConnector1">
            <a:avLst/>
          </a:prstGeom>
          <a:noFill/>
          <a:ln w="9525" cap="flat" cmpd="sng">
            <a:solidFill>
              <a:schemeClr val="dk1"/>
            </a:solidFill>
            <a:prstDash val="solid"/>
            <a:miter lim="800000"/>
            <a:headEnd type="none" w="sm" len="sm"/>
            <a:tailEnd type="triangle" w="med" len="med"/>
          </a:ln>
        </p:spPr>
      </p:cxnSp>
      <p:sp>
        <p:nvSpPr>
          <p:cNvPr id="23" name="Google Shape;297;p30">
            <a:extLst>
              <a:ext uri="{FF2B5EF4-FFF2-40B4-BE49-F238E27FC236}">
                <a16:creationId xmlns:a16="http://schemas.microsoft.com/office/drawing/2014/main" id="{0A8D6E1C-C200-F266-8CE5-18B112C4A287}"/>
              </a:ext>
            </a:extLst>
          </p:cNvPr>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4" name="Google Shape;298;p30">
            <a:extLst>
              <a:ext uri="{FF2B5EF4-FFF2-40B4-BE49-F238E27FC236}">
                <a16:creationId xmlns:a16="http://schemas.microsoft.com/office/drawing/2014/main" id="{F59C560B-D86A-5B1C-EDE9-DDE163BE813C}"/>
              </a:ext>
            </a:extLst>
          </p:cNvPr>
          <p:cNvCxnSpPr>
            <a:stCxn id="23"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5" name="Google Shape;299;p30">
            <a:extLst>
              <a:ext uri="{FF2B5EF4-FFF2-40B4-BE49-F238E27FC236}">
                <a16:creationId xmlns:a16="http://schemas.microsoft.com/office/drawing/2014/main" id="{3D7A6F54-DCFC-84C8-4455-73413EA2BEE7}"/>
              </a:ext>
            </a:extLst>
          </p:cNvPr>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6" name="Google Shape;300;p30">
            <a:extLst>
              <a:ext uri="{FF2B5EF4-FFF2-40B4-BE49-F238E27FC236}">
                <a16:creationId xmlns:a16="http://schemas.microsoft.com/office/drawing/2014/main" id="{FD5389A4-F3D5-BCC7-BF2E-B95CAB9D7A7E}"/>
              </a:ext>
            </a:extLst>
          </p:cNvPr>
          <p:cNvCxnSpPr>
            <a:stCxn id="25"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91248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BFC1E-A0FA-6480-ED66-26FED2248C9A}"/>
              </a:ext>
            </a:extLst>
          </p:cNvPr>
          <p:cNvSpPr>
            <a:spLocks noGrp="1"/>
          </p:cNvSpPr>
          <p:nvPr>
            <p:ph type="sldNum" sz="quarter" idx="12"/>
          </p:nvPr>
        </p:nvSpPr>
        <p:spPr/>
        <p:txBody>
          <a:bodyPr/>
          <a:lstStyle/>
          <a:p>
            <a:fld id="{867D4A06-35AE-BD4A-84A9-613A26F3D41D}" type="slidenum">
              <a:rPr lang="en-US" smtClean="0"/>
              <a:pPr/>
              <a:t>29</a:t>
            </a:fld>
            <a:endParaRPr lang="en-US"/>
          </a:p>
        </p:txBody>
      </p:sp>
      <p:pic>
        <p:nvPicPr>
          <p:cNvPr id="4" name="Picture 3">
            <a:extLst>
              <a:ext uri="{FF2B5EF4-FFF2-40B4-BE49-F238E27FC236}">
                <a16:creationId xmlns:a16="http://schemas.microsoft.com/office/drawing/2014/main" id="{03536A68-79F9-3B07-BFEC-66896DAD98D8}"/>
              </a:ext>
            </a:extLst>
          </p:cNvPr>
          <p:cNvPicPr>
            <a:picLocks noChangeAspect="1"/>
          </p:cNvPicPr>
          <p:nvPr/>
        </p:nvPicPr>
        <p:blipFill>
          <a:blip r:embed="rId3"/>
          <a:stretch>
            <a:fillRect/>
          </a:stretch>
        </p:blipFill>
        <p:spPr>
          <a:xfrm>
            <a:off x="406400" y="368300"/>
            <a:ext cx="7772400" cy="5710818"/>
          </a:xfrm>
          <a:prstGeom prst="rect">
            <a:avLst/>
          </a:prstGeom>
        </p:spPr>
      </p:pic>
      <p:sp>
        <p:nvSpPr>
          <p:cNvPr id="5" name="Google Shape;292;p30">
            <a:extLst>
              <a:ext uri="{FF2B5EF4-FFF2-40B4-BE49-F238E27FC236}">
                <a16:creationId xmlns:a16="http://schemas.microsoft.com/office/drawing/2014/main" id="{46977D08-A774-4D03-AB84-2575FBACC37F}"/>
              </a:ext>
            </a:extLst>
          </p:cNvPr>
          <p:cNvSpPr/>
          <p:nvPr/>
        </p:nvSpPr>
        <p:spPr>
          <a:xfrm>
            <a:off x="6939611" y="1007489"/>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a:t>
            </a:r>
            <a:endParaRPr sz="900" dirty="0">
              <a:solidFill>
                <a:schemeClr val="dk1"/>
              </a:solidFill>
              <a:latin typeface="Calibri"/>
              <a:ea typeface="Calibri"/>
              <a:cs typeface="Calibri"/>
              <a:sym typeface="Calibri"/>
            </a:endParaRPr>
          </a:p>
        </p:txBody>
      </p:sp>
      <p:cxnSp>
        <p:nvCxnSpPr>
          <p:cNvPr id="7" name="Google Shape;294;p30">
            <a:extLst>
              <a:ext uri="{FF2B5EF4-FFF2-40B4-BE49-F238E27FC236}">
                <a16:creationId xmlns:a16="http://schemas.microsoft.com/office/drawing/2014/main" id="{35432048-34D1-CDB0-7A12-43ABBAC7ACCE}"/>
              </a:ext>
            </a:extLst>
          </p:cNvPr>
          <p:cNvCxnSpPr>
            <a:cxnSpLocks/>
            <a:stCxn id="5" idx="2"/>
          </p:cNvCxnSpPr>
          <p:nvPr/>
        </p:nvCxnSpPr>
        <p:spPr>
          <a:xfrm flipH="1">
            <a:off x="7538037" y="1582911"/>
            <a:ext cx="463687" cy="1191025"/>
          </a:xfrm>
          <a:prstGeom prst="straightConnector1">
            <a:avLst/>
          </a:prstGeom>
          <a:noFill/>
          <a:ln w="9525" cap="flat" cmpd="sng">
            <a:solidFill>
              <a:schemeClr val="dk1"/>
            </a:solidFill>
            <a:prstDash val="solid"/>
            <a:miter lim="800000"/>
            <a:headEnd type="none" w="sm" len="sm"/>
            <a:tailEnd type="triangle" w="med" len="med"/>
          </a:ln>
        </p:spPr>
      </p:cxnSp>
      <p:sp>
        <p:nvSpPr>
          <p:cNvPr id="11" name="Google Shape;292;p30">
            <a:extLst>
              <a:ext uri="{FF2B5EF4-FFF2-40B4-BE49-F238E27FC236}">
                <a16:creationId xmlns:a16="http://schemas.microsoft.com/office/drawing/2014/main" id="{08A3CD9C-9DD1-8A04-6CDA-B3DCDFAE7514}"/>
              </a:ext>
            </a:extLst>
          </p:cNvPr>
          <p:cNvSpPr/>
          <p:nvPr/>
        </p:nvSpPr>
        <p:spPr>
          <a:xfrm>
            <a:off x="4428975" y="1182941"/>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avoid the transactional message problem – we just raise the event describing the intended change of state, and do not write to the backing store</a:t>
            </a:r>
            <a:endParaRPr sz="900" dirty="0">
              <a:solidFill>
                <a:schemeClr val="dk1"/>
              </a:solidFill>
              <a:latin typeface="Calibri"/>
              <a:ea typeface="Calibri"/>
              <a:cs typeface="Calibri"/>
              <a:sym typeface="Calibri"/>
            </a:endParaRPr>
          </a:p>
        </p:txBody>
      </p:sp>
      <p:cxnSp>
        <p:nvCxnSpPr>
          <p:cNvPr id="12" name="Google Shape;294;p30">
            <a:extLst>
              <a:ext uri="{FF2B5EF4-FFF2-40B4-BE49-F238E27FC236}">
                <a16:creationId xmlns:a16="http://schemas.microsoft.com/office/drawing/2014/main" id="{70494E6C-1693-5B22-767F-272E26E89BFE}"/>
              </a:ext>
            </a:extLst>
          </p:cNvPr>
          <p:cNvCxnSpPr>
            <a:cxnSpLocks/>
            <a:stCxn id="5" idx="1"/>
          </p:cNvCxnSpPr>
          <p:nvPr/>
        </p:nvCxnSpPr>
        <p:spPr>
          <a:xfrm flipH="1">
            <a:off x="6553200" y="1295200"/>
            <a:ext cx="386411" cy="187818"/>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DA8DD84E-DDC6-0849-D875-3EB4370C6D0C}"/>
              </a:ext>
            </a:extLst>
          </p:cNvPr>
          <p:cNvSpPr/>
          <p:nvPr/>
        </p:nvSpPr>
        <p:spPr>
          <a:xfrm>
            <a:off x="3671252" y="5655402"/>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update our entity state in response to the event that notifies of a change in the state of the entity. So we and our listeners build current state from the same stream.</a:t>
            </a:r>
            <a:endParaRPr sz="900" dirty="0">
              <a:solidFill>
                <a:schemeClr val="dk1"/>
              </a:solidFill>
              <a:latin typeface="Calibri"/>
              <a:ea typeface="Calibri"/>
              <a:cs typeface="Calibri"/>
              <a:sym typeface="Calibri"/>
            </a:endParaRPr>
          </a:p>
        </p:txBody>
      </p:sp>
      <p:cxnSp>
        <p:nvCxnSpPr>
          <p:cNvPr id="15" name="Google Shape;294;p30">
            <a:extLst>
              <a:ext uri="{FF2B5EF4-FFF2-40B4-BE49-F238E27FC236}">
                <a16:creationId xmlns:a16="http://schemas.microsoft.com/office/drawing/2014/main" id="{AD0270C4-821B-9E3B-CAD2-8391A5C4D008}"/>
              </a:ext>
            </a:extLst>
          </p:cNvPr>
          <p:cNvCxnSpPr>
            <a:cxnSpLocks/>
          </p:cNvCxnSpPr>
          <p:nvPr/>
        </p:nvCxnSpPr>
        <p:spPr>
          <a:xfrm flipV="1">
            <a:off x="4787153" y="4879361"/>
            <a:ext cx="2289842" cy="777615"/>
          </a:xfrm>
          <a:prstGeom prst="straightConnector1">
            <a:avLst/>
          </a:prstGeom>
          <a:noFill/>
          <a:ln w="9525" cap="flat" cmpd="sng">
            <a:solidFill>
              <a:schemeClr val="dk1"/>
            </a:solidFill>
            <a:prstDash val="solid"/>
            <a:miter lim="800000"/>
            <a:headEnd type="none" w="sm" len="sm"/>
            <a:tailEnd type="triangle" w="med" len="med"/>
          </a:ln>
        </p:spPr>
      </p:cxnSp>
      <p:sp>
        <p:nvSpPr>
          <p:cNvPr id="24" name="Google Shape;292;p30">
            <a:extLst>
              <a:ext uri="{FF2B5EF4-FFF2-40B4-BE49-F238E27FC236}">
                <a16:creationId xmlns:a16="http://schemas.microsoft.com/office/drawing/2014/main" id="{CDD83486-0996-553E-731C-E5CCED32699D}"/>
              </a:ext>
            </a:extLst>
          </p:cNvPr>
          <p:cNvSpPr/>
          <p:nvPr/>
        </p:nvSpPr>
        <p:spPr>
          <a:xfrm>
            <a:off x="6344015" y="5615955"/>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This can lead to  consistency issues where the downstream reacts to the new state, before the upstream does.</a:t>
            </a:r>
            <a:endParaRPr sz="900" dirty="0">
              <a:solidFill>
                <a:schemeClr val="dk1"/>
              </a:solidFill>
              <a:latin typeface="Calibri"/>
              <a:ea typeface="Calibri"/>
              <a:cs typeface="Calibri"/>
              <a:sym typeface="Calibri"/>
            </a:endParaRPr>
          </a:p>
        </p:txBody>
      </p:sp>
      <p:cxnSp>
        <p:nvCxnSpPr>
          <p:cNvPr id="25" name="Google Shape;294;p30">
            <a:extLst>
              <a:ext uri="{FF2B5EF4-FFF2-40B4-BE49-F238E27FC236}">
                <a16:creationId xmlns:a16="http://schemas.microsoft.com/office/drawing/2014/main" id="{D613E9CD-9AE3-8996-8A6F-2E3AED2B1053}"/>
              </a:ext>
            </a:extLst>
          </p:cNvPr>
          <p:cNvCxnSpPr>
            <a:cxnSpLocks/>
            <a:endCxn id="14" idx="3"/>
          </p:cNvCxnSpPr>
          <p:nvPr/>
        </p:nvCxnSpPr>
        <p:spPr>
          <a:xfrm flipH="1">
            <a:off x="5795477" y="5894934"/>
            <a:ext cx="582271" cy="4817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5631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Agenda</a:t>
            </a:r>
          </a:p>
        </p:txBody>
      </p:sp>
      <p:sp>
        <p:nvSpPr>
          <p:cNvPr id="3" name="Content Placeholder 2"/>
          <p:cNvSpPr>
            <a:spLocks noGrp="1"/>
          </p:cNvSpPr>
          <p:nvPr>
            <p:ph idx="1"/>
          </p:nvPr>
        </p:nvSpPr>
        <p:spPr/>
        <p:txBody>
          <a:bodyPr>
            <a:normAutofit/>
          </a:bodyPr>
          <a:lstStyle/>
          <a:p>
            <a:r>
              <a:rPr lang="en-US" sz="2000" dirty="0"/>
              <a:t>Messaging and Events</a:t>
            </a:r>
          </a:p>
          <a:p>
            <a:r>
              <a:rPr lang="en-US" sz="2000" dirty="0"/>
              <a:t>Order</a:t>
            </a:r>
          </a:p>
          <a:p>
            <a:r>
              <a:rPr lang="en-US" sz="2000" dirty="0"/>
              <a:t>Guaranteed Delivery</a:t>
            </a:r>
          </a:p>
          <a:p>
            <a:r>
              <a:rPr lang="en-US" sz="2000" dirty="0"/>
              <a:t>Event Driven Collaboration</a:t>
            </a:r>
          </a:p>
          <a:p>
            <a:r>
              <a:rPr lang="en-US" sz="2000" dirty="0"/>
              <a:t>Versioning</a:t>
            </a:r>
          </a:p>
          <a:p>
            <a:r>
              <a:rPr lang="en-US" sz="2000" dirty="0"/>
              <a:t>Documentation</a:t>
            </a:r>
          </a:p>
          <a:p>
            <a:r>
              <a:rPr lang="en-US" sz="2000" dirty="0"/>
              <a:t>Observability</a:t>
            </a:r>
          </a:p>
          <a:p>
            <a:r>
              <a:rPr lang="en-US" sz="2000" dirty="0">
                <a:solidFill>
                  <a:schemeClr val="tx1">
                    <a:lumMod val="50000"/>
                    <a:lumOff val="50000"/>
                  </a:schemeClr>
                </a:solidFill>
              </a:rPr>
              <a:t>CAP Theorem</a:t>
            </a:r>
          </a:p>
          <a:p>
            <a:r>
              <a:rPr lang="en-US" sz="2000" dirty="0">
                <a:solidFill>
                  <a:schemeClr val="tx1">
                    <a:lumMod val="50000"/>
                    <a:lumOff val="50000"/>
                  </a:schemeClr>
                </a:solidFill>
              </a:rPr>
              <a:t>Consumers</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At Least Once</a:t>
            </a:r>
            <a:endParaRPr lang="en-GB" dirty="0"/>
          </a:p>
        </p:txBody>
      </p:sp>
    </p:spTree>
    <p:extLst>
      <p:ext uri="{BB962C8B-B14F-4D97-AF65-F5344CB8AC3E}">
        <p14:creationId xmlns:p14="http://schemas.microsoft.com/office/powerpoint/2010/main" val="3837392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16739C-4B92-65BD-DF3D-742C99F5D088}"/>
              </a:ext>
            </a:extLst>
          </p:cNvPr>
          <p:cNvPicPr>
            <a:picLocks noChangeAspect="1"/>
          </p:cNvPicPr>
          <p:nvPr/>
        </p:nvPicPr>
        <p:blipFill>
          <a:blip r:embed="rId3"/>
          <a:stretch>
            <a:fillRect/>
          </a:stretch>
        </p:blipFill>
        <p:spPr>
          <a:xfrm>
            <a:off x="275167" y="1140521"/>
            <a:ext cx="8593665" cy="4576957"/>
          </a:xfrm>
          <a:prstGeom prst="rect">
            <a:avLst/>
          </a:prstGeom>
        </p:spPr>
      </p:pic>
      <p:sp>
        <p:nvSpPr>
          <p:cNvPr id="2" name="Slide Number Placeholder 1">
            <a:extLst>
              <a:ext uri="{FF2B5EF4-FFF2-40B4-BE49-F238E27FC236}">
                <a16:creationId xmlns:a16="http://schemas.microsoft.com/office/drawing/2014/main" id="{90C15BD1-E9F2-F10C-28D2-2A66A1306778}"/>
              </a:ext>
            </a:extLst>
          </p:cNvPr>
          <p:cNvSpPr>
            <a:spLocks noGrp="1"/>
          </p:cNvSpPr>
          <p:nvPr>
            <p:ph type="sldNum" sz="quarter" idx="12"/>
          </p:nvPr>
        </p:nvSpPr>
        <p:spPr/>
        <p:txBody>
          <a:bodyPr/>
          <a:lstStyle/>
          <a:p>
            <a:fld id="{867D4A06-35AE-BD4A-84A9-613A26F3D41D}" type="slidenum">
              <a:rPr lang="en-US" smtClean="0"/>
              <a:pPr/>
              <a:t>31</a:t>
            </a:fld>
            <a:endParaRPr lang="en-US"/>
          </a:p>
        </p:txBody>
      </p:sp>
      <p:sp>
        <p:nvSpPr>
          <p:cNvPr id="5" name="Google Shape;292;p30">
            <a:extLst>
              <a:ext uri="{FF2B5EF4-FFF2-40B4-BE49-F238E27FC236}">
                <a16:creationId xmlns:a16="http://schemas.microsoft.com/office/drawing/2014/main" id="{36BE8662-8FE0-8B4F-064B-9D7270D4B6C5}"/>
              </a:ext>
            </a:extLst>
          </p:cNvPr>
          <p:cNvSpPr/>
          <p:nvPr/>
        </p:nvSpPr>
        <p:spPr>
          <a:xfrm>
            <a:off x="6463201" y="5060362"/>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A broker acknowledges writes. It may acknowledge prior to propagating to all nodes, but for safety it often acknowledges writes that propagate to all nodes </a:t>
            </a:r>
            <a:r>
              <a:rPr lang="en-US" sz="900" b="1" dirty="0">
                <a:solidFill>
                  <a:schemeClr val="dk1"/>
                </a:solidFill>
                <a:latin typeface="Calibri"/>
                <a:ea typeface="Calibri"/>
                <a:cs typeface="Calibri"/>
                <a:sym typeface="Calibri"/>
              </a:rPr>
              <a:t>asynchronously</a:t>
            </a:r>
            <a:endParaRPr sz="900" b="1"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872BA5C0-0E70-4E82-157C-CCD924F997CA}"/>
              </a:ext>
            </a:extLst>
          </p:cNvPr>
          <p:cNvCxnSpPr>
            <a:cxnSpLocks/>
          </p:cNvCxnSpPr>
          <p:nvPr/>
        </p:nvCxnSpPr>
        <p:spPr>
          <a:xfrm flipV="1">
            <a:off x="7514986" y="4326111"/>
            <a:ext cx="107575" cy="734251"/>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2;p30">
            <a:extLst>
              <a:ext uri="{FF2B5EF4-FFF2-40B4-BE49-F238E27FC236}">
                <a16:creationId xmlns:a16="http://schemas.microsoft.com/office/drawing/2014/main" id="{930F8D2B-86F9-DCA4-91B1-337C66984B1C}"/>
              </a:ext>
            </a:extLst>
          </p:cNvPr>
          <p:cNvSpPr/>
          <p:nvPr/>
        </p:nvSpPr>
        <p:spPr>
          <a:xfrm>
            <a:off x="3802756" y="4669493"/>
            <a:ext cx="2124225" cy="92688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mark a write as dispatched in response to a confirmation from the broker. But we cannot know from lack of confirmation:</a:t>
            </a:r>
          </a:p>
          <a:p>
            <a:pPr algn="ctr"/>
            <a:r>
              <a:rPr lang="en-US" sz="900" b="1" dirty="0">
                <a:solidFill>
                  <a:schemeClr val="dk1"/>
                </a:solidFill>
                <a:latin typeface="Calibri"/>
                <a:ea typeface="Calibri"/>
                <a:cs typeface="Calibri"/>
                <a:sym typeface="Calibri"/>
              </a:rPr>
              <a:t>-Did the broker fail to write &amp; propagate</a:t>
            </a:r>
          </a:p>
          <a:p>
            <a:pPr algn="ctr"/>
            <a:r>
              <a:rPr lang="en-US" sz="900" b="1" dirty="0">
                <a:solidFill>
                  <a:schemeClr val="dk1"/>
                </a:solidFill>
                <a:latin typeface="Calibri"/>
                <a:ea typeface="Calibri"/>
                <a:cs typeface="Calibri"/>
                <a:sym typeface="Calibri"/>
              </a:rPr>
              <a:t>-Did we fail to get the response</a:t>
            </a:r>
            <a:endParaRPr sz="900" b="1" dirty="0">
              <a:solidFill>
                <a:schemeClr val="dk1"/>
              </a:solidFill>
              <a:latin typeface="Calibri"/>
              <a:ea typeface="Calibri"/>
              <a:cs typeface="Calibri"/>
              <a:sym typeface="Calibri"/>
            </a:endParaRPr>
          </a:p>
        </p:txBody>
      </p:sp>
      <p:cxnSp>
        <p:nvCxnSpPr>
          <p:cNvPr id="11" name="Google Shape;293;p30">
            <a:extLst>
              <a:ext uri="{FF2B5EF4-FFF2-40B4-BE49-F238E27FC236}">
                <a16:creationId xmlns:a16="http://schemas.microsoft.com/office/drawing/2014/main" id="{CB345859-EECB-42F7-1DC9-3E33CFADCAA7}"/>
              </a:ext>
            </a:extLst>
          </p:cNvPr>
          <p:cNvCxnSpPr>
            <a:cxnSpLocks/>
          </p:cNvCxnSpPr>
          <p:nvPr/>
        </p:nvCxnSpPr>
        <p:spPr>
          <a:xfrm flipH="1" flipV="1">
            <a:off x="4341479" y="4149378"/>
            <a:ext cx="523389" cy="543858"/>
          </a:xfrm>
          <a:prstGeom prst="straightConnector1">
            <a:avLst/>
          </a:prstGeom>
          <a:noFill/>
          <a:ln w="9525" cap="flat" cmpd="sng">
            <a:solidFill>
              <a:schemeClr val="dk1"/>
            </a:solidFill>
            <a:prstDash val="solid"/>
            <a:miter lim="800000"/>
            <a:headEnd type="none" w="sm" len="sm"/>
            <a:tailEnd type="triangle" w="med" len="med"/>
          </a:ln>
        </p:spPr>
      </p:cxnSp>
      <p:sp>
        <p:nvSpPr>
          <p:cNvPr id="13" name="Google Shape;292;p30">
            <a:extLst>
              <a:ext uri="{FF2B5EF4-FFF2-40B4-BE49-F238E27FC236}">
                <a16:creationId xmlns:a16="http://schemas.microsoft.com/office/drawing/2014/main" id="{A79FF79D-CF8E-F078-C4AB-AD32726E7A84}"/>
              </a:ext>
            </a:extLst>
          </p:cNvPr>
          <p:cNvSpPr/>
          <p:nvPr/>
        </p:nvSpPr>
        <p:spPr>
          <a:xfrm>
            <a:off x="1911691" y="5803983"/>
            <a:ext cx="2124225" cy="81197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Because we do not mark as dispatched, we will </a:t>
            </a:r>
            <a:r>
              <a:rPr lang="en-US" sz="900" b="1" dirty="0">
                <a:solidFill>
                  <a:schemeClr val="dk1"/>
                </a:solidFill>
                <a:latin typeface="Calibri"/>
                <a:ea typeface="Calibri"/>
                <a:cs typeface="Calibri"/>
                <a:sym typeface="Calibri"/>
              </a:rPr>
              <a:t>send again</a:t>
            </a:r>
            <a:r>
              <a:rPr lang="en-US" sz="900" dirty="0">
                <a:solidFill>
                  <a:schemeClr val="dk1"/>
                </a:solidFill>
                <a:latin typeface="Calibri"/>
                <a:ea typeface="Calibri"/>
                <a:cs typeface="Calibri"/>
                <a:sym typeface="Calibri"/>
              </a:rPr>
              <a:t> regardless of whether the write happened.</a:t>
            </a:r>
          </a:p>
          <a:p>
            <a:pPr algn="ctr"/>
            <a:r>
              <a:rPr lang="en-US" sz="900" b="1" dirty="0">
                <a:solidFill>
                  <a:schemeClr val="dk1"/>
                </a:solidFill>
                <a:latin typeface="Calibri"/>
                <a:ea typeface="Calibri"/>
                <a:cs typeface="Calibri"/>
                <a:sym typeface="Calibri"/>
              </a:rPr>
              <a:t>Thus we must expect duplicates.</a:t>
            </a:r>
          </a:p>
          <a:p>
            <a:pPr algn="ctr"/>
            <a:r>
              <a:rPr lang="en-US" sz="900" b="1" dirty="0">
                <a:solidFill>
                  <a:schemeClr val="dk1"/>
                </a:solidFill>
                <a:latin typeface="Calibri"/>
                <a:ea typeface="Calibri"/>
                <a:cs typeface="Calibri"/>
                <a:sym typeface="Calibri"/>
              </a:rPr>
              <a:t>At least once.</a:t>
            </a:r>
            <a:endParaRPr sz="900" b="1" dirty="0">
              <a:solidFill>
                <a:schemeClr val="dk1"/>
              </a:solidFill>
              <a:latin typeface="Calibri"/>
              <a:ea typeface="Calibri"/>
              <a:cs typeface="Calibri"/>
              <a:sym typeface="Calibri"/>
            </a:endParaRPr>
          </a:p>
        </p:txBody>
      </p:sp>
      <p:cxnSp>
        <p:nvCxnSpPr>
          <p:cNvPr id="14" name="Google Shape;293;p30">
            <a:extLst>
              <a:ext uri="{FF2B5EF4-FFF2-40B4-BE49-F238E27FC236}">
                <a16:creationId xmlns:a16="http://schemas.microsoft.com/office/drawing/2014/main" id="{CCF181C6-3B04-5A02-CEAC-67652EAE39E4}"/>
              </a:ext>
            </a:extLst>
          </p:cNvPr>
          <p:cNvCxnSpPr>
            <a:cxnSpLocks/>
          </p:cNvCxnSpPr>
          <p:nvPr/>
        </p:nvCxnSpPr>
        <p:spPr>
          <a:xfrm flipV="1">
            <a:off x="2963476" y="5132934"/>
            <a:ext cx="770612" cy="67104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39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5CDAB-DE02-9CB7-C486-79B4B314159E}"/>
              </a:ext>
            </a:extLst>
          </p:cNvPr>
          <p:cNvPicPr>
            <a:picLocks noChangeAspect="1"/>
          </p:cNvPicPr>
          <p:nvPr/>
        </p:nvPicPr>
        <p:blipFill>
          <a:blip r:embed="rId3"/>
          <a:stretch>
            <a:fillRect/>
          </a:stretch>
        </p:blipFill>
        <p:spPr>
          <a:xfrm>
            <a:off x="635000" y="368300"/>
            <a:ext cx="7772400" cy="6042414"/>
          </a:xfrm>
          <a:prstGeom prst="rect">
            <a:avLst/>
          </a:prstGeom>
        </p:spPr>
      </p:pic>
      <p:sp>
        <p:nvSpPr>
          <p:cNvPr id="2" name="Slide Number Placeholder 1">
            <a:extLst>
              <a:ext uri="{FF2B5EF4-FFF2-40B4-BE49-F238E27FC236}">
                <a16:creationId xmlns:a16="http://schemas.microsoft.com/office/drawing/2014/main" id="{D9C70081-60DD-D5BB-ECB2-EBBC04C61088}"/>
              </a:ext>
            </a:extLst>
          </p:cNvPr>
          <p:cNvSpPr>
            <a:spLocks noGrp="1"/>
          </p:cNvSpPr>
          <p:nvPr>
            <p:ph type="sldNum" sz="quarter" idx="12"/>
          </p:nvPr>
        </p:nvSpPr>
        <p:spPr/>
        <p:txBody>
          <a:bodyPr/>
          <a:lstStyle/>
          <a:p>
            <a:fld id="{867D4A06-35AE-BD4A-84A9-613A26F3D41D}" type="slidenum">
              <a:rPr lang="en-US" smtClean="0"/>
              <a:pPr/>
              <a:t>32</a:t>
            </a:fld>
            <a:endParaRPr lang="en-US"/>
          </a:p>
        </p:txBody>
      </p:sp>
      <p:sp>
        <p:nvSpPr>
          <p:cNvPr id="5" name="Google Shape;292;p30">
            <a:extLst>
              <a:ext uri="{FF2B5EF4-FFF2-40B4-BE49-F238E27FC236}">
                <a16:creationId xmlns:a16="http://schemas.microsoft.com/office/drawing/2014/main" id="{6640499C-8875-90AC-F027-8CDC46DBE84A}"/>
              </a:ext>
            </a:extLst>
          </p:cNvPr>
          <p:cNvSpPr/>
          <p:nvPr/>
        </p:nvSpPr>
        <p:spPr>
          <a:xfrm>
            <a:off x="6283175" y="5244778"/>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process a message that is not idempotent we store a record of having processed it in an inbox.</a:t>
            </a:r>
          </a:p>
          <a:p>
            <a:pPr algn="ctr"/>
            <a:r>
              <a:rPr lang="en-GB" sz="900" dirty="0">
                <a:solidFill>
                  <a:schemeClr val="dk1"/>
                </a:solidFill>
                <a:latin typeface="Calibri"/>
                <a:ea typeface="Calibri"/>
                <a:cs typeface="Calibri"/>
                <a:sym typeface="Calibri"/>
              </a:rPr>
              <a:t>This may be transactional.</a:t>
            </a:r>
            <a:endParaRPr sz="900"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3B3E981E-E7C2-776B-0036-77F936CF752A}"/>
              </a:ext>
            </a:extLst>
          </p:cNvPr>
          <p:cNvCxnSpPr>
            <a:cxnSpLocks/>
            <a:stCxn id="5" idx="0"/>
          </p:cNvCxnSpPr>
          <p:nvPr/>
        </p:nvCxnSpPr>
        <p:spPr>
          <a:xfrm flipH="1" flipV="1">
            <a:off x="5248195" y="4356847"/>
            <a:ext cx="2097093" cy="887931"/>
          </a:xfrm>
          <a:prstGeom prst="straightConnector1">
            <a:avLst/>
          </a:prstGeom>
          <a:noFill/>
          <a:ln w="9525" cap="flat" cmpd="sng">
            <a:solidFill>
              <a:schemeClr val="dk1"/>
            </a:solidFill>
            <a:prstDash val="solid"/>
            <a:miter lim="800000"/>
            <a:headEnd type="none" w="sm" len="sm"/>
            <a:tailEnd type="triangle" w="med" len="med"/>
          </a:ln>
        </p:spPr>
      </p:cxnSp>
      <p:sp>
        <p:nvSpPr>
          <p:cNvPr id="12" name="Google Shape;292;p30">
            <a:extLst>
              <a:ext uri="{FF2B5EF4-FFF2-40B4-BE49-F238E27FC236}">
                <a16:creationId xmlns:a16="http://schemas.microsoft.com/office/drawing/2014/main" id="{858427AD-CC6C-54EB-8AEC-0F9EEBF79042}"/>
              </a:ext>
            </a:extLst>
          </p:cNvPr>
          <p:cNvSpPr/>
          <p:nvPr/>
        </p:nvSpPr>
        <p:spPr>
          <a:xfrm>
            <a:off x="5421282" y="986863"/>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receive a message we first check if we have already seen it by looking it up in our inbox.</a:t>
            </a:r>
          </a:p>
          <a:p>
            <a:pPr algn="ctr"/>
            <a:r>
              <a:rPr lang="en-GB" sz="900" dirty="0">
                <a:solidFill>
                  <a:schemeClr val="dk1"/>
                </a:solidFill>
                <a:latin typeface="Calibri"/>
                <a:ea typeface="Calibri"/>
                <a:cs typeface="Calibri"/>
                <a:sym typeface="Calibri"/>
              </a:rPr>
              <a:t>We ignore messages we have already seen.</a:t>
            </a:r>
          </a:p>
        </p:txBody>
      </p:sp>
      <p:cxnSp>
        <p:nvCxnSpPr>
          <p:cNvPr id="13" name="Google Shape;293;p30">
            <a:extLst>
              <a:ext uri="{FF2B5EF4-FFF2-40B4-BE49-F238E27FC236}">
                <a16:creationId xmlns:a16="http://schemas.microsoft.com/office/drawing/2014/main" id="{A37D9F74-5605-DE38-E4FC-830C4FD9283C}"/>
              </a:ext>
            </a:extLst>
          </p:cNvPr>
          <p:cNvCxnSpPr>
            <a:cxnSpLocks/>
          </p:cNvCxnSpPr>
          <p:nvPr/>
        </p:nvCxnSpPr>
        <p:spPr>
          <a:xfrm flipH="1">
            <a:off x="5248195" y="1713539"/>
            <a:ext cx="1206393" cy="929769"/>
          </a:xfrm>
          <a:prstGeom prst="straightConnector1">
            <a:avLst/>
          </a:prstGeom>
          <a:noFill/>
          <a:ln w="9525" cap="flat" cmpd="sng">
            <a:solidFill>
              <a:schemeClr val="dk1"/>
            </a:solidFill>
            <a:prstDash val="solid"/>
            <a:miter lim="800000"/>
            <a:headEnd type="none" w="sm" len="sm"/>
            <a:tailEnd type="triangle" w="med" len="med"/>
          </a:ln>
        </p:spPr>
      </p:cxnSp>
      <p:sp>
        <p:nvSpPr>
          <p:cNvPr id="16" name="Google Shape;292;p30">
            <a:extLst>
              <a:ext uri="{FF2B5EF4-FFF2-40B4-BE49-F238E27FC236}">
                <a16:creationId xmlns:a16="http://schemas.microsoft.com/office/drawing/2014/main" id="{360822C1-DEE5-0CD8-3D18-9A3D87A6402B}"/>
              </a:ext>
            </a:extLst>
          </p:cNvPr>
          <p:cNvSpPr/>
          <p:nvPr/>
        </p:nvSpPr>
        <p:spPr>
          <a:xfrm>
            <a:off x="3509887" y="5504387"/>
            <a:ext cx="2124225" cy="650524"/>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It’s most common for it to be important that a command does not execute twice, but we can use the technique for events if required.</a:t>
            </a:r>
          </a:p>
        </p:txBody>
      </p:sp>
      <p:cxnSp>
        <p:nvCxnSpPr>
          <p:cNvPr id="17" name="Google Shape;293;p30">
            <a:extLst>
              <a:ext uri="{FF2B5EF4-FFF2-40B4-BE49-F238E27FC236}">
                <a16:creationId xmlns:a16="http://schemas.microsoft.com/office/drawing/2014/main" id="{AC56424F-75B1-B5E8-D8D8-18534DE63C19}"/>
              </a:ext>
            </a:extLst>
          </p:cNvPr>
          <p:cNvCxnSpPr>
            <a:cxnSpLocks/>
            <a:stCxn id="16" idx="0"/>
          </p:cNvCxnSpPr>
          <p:nvPr/>
        </p:nvCxnSpPr>
        <p:spPr>
          <a:xfrm flipH="1" flipV="1">
            <a:off x="4402951" y="2750884"/>
            <a:ext cx="169049" cy="2753503"/>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14526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DDDE4A-B1DF-D0A8-9C0E-CAF9BD5A33FB}"/>
              </a:ext>
            </a:extLst>
          </p:cNvPr>
          <p:cNvSpPr>
            <a:spLocks noGrp="1"/>
          </p:cNvSpPr>
          <p:nvPr>
            <p:ph type="sldNum" sz="quarter" idx="12"/>
          </p:nvPr>
        </p:nvSpPr>
        <p:spPr/>
        <p:txBody>
          <a:bodyPr/>
          <a:lstStyle/>
          <a:p>
            <a:fld id="{867D4A06-35AE-BD4A-84A9-613A26F3D41D}" type="slidenum">
              <a:rPr lang="en-US" smtClean="0"/>
              <a:pPr/>
              <a:t>33</a:t>
            </a:fld>
            <a:endParaRPr lang="en-US"/>
          </a:p>
        </p:txBody>
      </p:sp>
      <p:pic>
        <p:nvPicPr>
          <p:cNvPr id="4" name="Picture 3">
            <a:extLst>
              <a:ext uri="{FF2B5EF4-FFF2-40B4-BE49-F238E27FC236}">
                <a16:creationId xmlns:a16="http://schemas.microsoft.com/office/drawing/2014/main" id="{18E09BB4-D8E9-B768-B0AE-5D28C7792C23}"/>
              </a:ext>
            </a:extLst>
          </p:cNvPr>
          <p:cNvPicPr>
            <a:picLocks noChangeAspect="1"/>
          </p:cNvPicPr>
          <p:nvPr/>
        </p:nvPicPr>
        <p:blipFill>
          <a:blip r:embed="rId2"/>
          <a:stretch>
            <a:fillRect/>
          </a:stretch>
        </p:blipFill>
        <p:spPr>
          <a:xfrm>
            <a:off x="141359" y="1513692"/>
            <a:ext cx="8861281" cy="3830616"/>
          </a:xfrm>
          <a:prstGeom prst="rect">
            <a:avLst/>
          </a:prstGeom>
        </p:spPr>
      </p:pic>
      <p:sp>
        <p:nvSpPr>
          <p:cNvPr id="8" name="Google Shape;292;p30">
            <a:extLst>
              <a:ext uri="{FF2B5EF4-FFF2-40B4-BE49-F238E27FC236}">
                <a16:creationId xmlns:a16="http://schemas.microsoft.com/office/drawing/2014/main" id="{35A1635B-FA9A-3D39-946F-11AACD46511A}"/>
              </a:ext>
            </a:extLst>
          </p:cNvPr>
          <p:cNvSpPr/>
          <p:nvPr/>
        </p:nvSpPr>
        <p:spPr>
          <a:xfrm>
            <a:off x="3509887" y="5504387"/>
            <a:ext cx="2108593" cy="469693"/>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The Outbox and Inbox work together to create </a:t>
            </a:r>
            <a:r>
              <a:rPr lang="en-GB" sz="900" b="1" dirty="0">
                <a:solidFill>
                  <a:schemeClr val="dk1"/>
                </a:solidFill>
                <a:latin typeface="Calibri"/>
                <a:ea typeface="Calibri"/>
                <a:cs typeface="Calibri"/>
                <a:sym typeface="Calibri"/>
              </a:rPr>
              <a:t>guaranteed once-only delivery</a:t>
            </a:r>
            <a:r>
              <a:rPr lang="en-GB" sz="900" dirty="0">
                <a:solidFill>
                  <a:schemeClr val="dk1"/>
                </a:solidFill>
                <a:latin typeface="Calibri"/>
                <a:ea typeface="Calibri"/>
                <a:cs typeface="Calibri"/>
                <a:sym typeface="Calibri"/>
              </a:rPr>
              <a:t>. </a:t>
            </a:r>
          </a:p>
        </p:txBody>
      </p:sp>
      <p:cxnSp>
        <p:nvCxnSpPr>
          <p:cNvPr id="9" name="Google Shape;293;p30">
            <a:extLst>
              <a:ext uri="{FF2B5EF4-FFF2-40B4-BE49-F238E27FC236}">
                <a16:creationId xmlns:a16="http://schemas.microsoft.com/office/drawing/2014/main" id="{4A7633D4-3FCB-665E-7E4A-4A368C9E107A}"/>
              </a:ext>
            </a:extLst>
          </p:cNvPr>
          <p:cNvCxnSpPr>
            <a:cxnSpLocks/>
            <a:stCxn id="8" idx="0"/>
          </p:cNvCxnSpPr>
          <p:nvPr/>
        </p:nvCxnSpPr>
        <p:spPr>
          <a:xfrm flipV="1">
            <a:off x="4564184" y="3982720"/>
            <a:ext cx="2324296" cy="1521667"/>
          </a:xfrm>
          <a:prstGeom prst="straightConnector1">
            <a:avLst/>
          </a:prstGeom>
          <a:noFill/>
          <a:ln w="9525" cap="flat" cmpd="sng">
            <a:solidFill>
              <a:schemeClr val="dk1"/>
            </a:solidFill>
            <a:prstDash val="solid"/>
            <a:miter lim="800000"/>
            <a:headEnd type="none" w="sm" len="sm"/>
            <a:tailEnd type="triangle" w="med" len="med"/>
          </a:ln>
        </p:spPr>
      </p:cxnSp>
      <p:cxnSp>
        <p:nvCxnSpPr>
          <p:cNvPr id="13" name="Google Shape;293;p30">
            <a:extLst>
              <a:ext uri="{FF2B5EF4-FFF2-40B4-BE49-F238E27FC236}">
                <a16:creationId xmlns:a16="http://schemas.microsoft.com/office/drawing/2014/main" id="{D3545C23-08E3-C4CD-646A-FEEB09BD7963}"/>
              </a:ext>
            </a:extLst>
          </p:cNvPr>
          <p:cNvCxnSpPr>
            <a:cxnSpLocks/>
            <a:stCxn id="8" idx="0"/>
          </p:cNvCxnSpPr>
          <p:nvPr/>
        </p:nvCxnSpPr>
        <p:spPr>
          <a:xfrm flipH="1" flipV="1">
            <a:off x="2895600" y="3637280"/>
            <a:ext cx="1668584" cy="1867107"/>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0069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4 Event Driven Collaboration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34</a:t>
            </a:fld>
            <a:endParaRPr lang="en-US"/>
          </a:p>
        </p:txBody>
      </p:sp>
    </p:spTree>
    <p:extLst>
      <p:ext uri="{BB962C8B-B14F-4D97-AF65-F5344CB8AC3E}">
        <p14:creationId xmlns:p14="http://schemas.microsoft.com/office/powerpoint/2010/main" val="31910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35</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a:t>
            </a:r>
          </a:p>
          <a:p>
            <a:pPr algn="ctr"/>
            <a:r>
              <a:rPr lang="en-GB" sz="1350" dirty="0">
                <a:solidFill>
                  <a:schemeClr val="tx1"/>
                </a:solidFill>
              </a:rPr>
              <a:t>Order</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2019007" y="704145"/>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238118" y="3866055"/>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06434"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155638" cy="300082"/>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47348"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a:stCxn id="48" idx="3"/>
            <a:endCxn id="53" idx="3"/>
          </p:cNvCxnSpPr>
          <p:nvPr/>
        </p:nvCxnSpPr>
        <p:spPr>
          <a:xfrm flipH="1">
            <a:off x="4869231" y="3603751"/>
            <a:ext cx="1481034" cy="655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a:off x="1172397" y="3447167"/>
            <a:ext cx="1255200" cy="507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300082"/>
          </a:xfrm>
          <a:prstGeom prst="rect">
            <a:avLst/>
          </a:prstGeom>
          <a:noFill/>
        </p:spPr>
        <p:txBody>
          <a:bodyPr wrap="square" rtlCol="0">
            <a:spAutoFit/>
          </a:bodyPr>
          <a:lstStyle/>
          <a:p>
            <a:r>
              <a:rPr lang="en-US" sz="1350" dirty="0"/>
              <a:t>{POST: New Order}</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Order}</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971776" y="3502952"/>
            <a:ext cx="1155195" cy="253916"/>
          </a:xfrm>
          <a:prstGeom prst="rect">
            <a:avLst/>
          </a:prstGeom>
          <a:noFill/>
        </p:spPr>
        <p:txBody>
          <a:bodyPr wrap="square" rtlCol="0">
            <a:spAutoFit/>
          </a:bodyPr>
          <a:lstStyle/>
          <a:p>
            <a:r>
              <a:rPr lang="en-US" sz="1050" dirty="0"/>
              <a:t>{Take Payment}</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04588" y="2966882"/>
            <a:ext cx="1844090" cy="253916"/>
          </a:xfrm>
          <a:prstGeom prst="rect">
            <a:avLst/>
          </a:prstGeom>
          <a:noFill/>
        </p:spPr>
        <p:txBody>
          <a:bodyPr wrap="square" rtlCol="0">
            <a:spAutoFit/>
          </a:bodyPr>
          <a:lstStyle/>
          <a:p>
            <a:r>
              <a:rPr lang="en-US" sz="1050" dirty="0"/>
              <a:t>{Take Payment}</a:t>
            </a:r>
            <a:r>
              <a:rPr lang="en-US" sz="1050" dirty="0" err="1"/>
              <a:t>Ω</a:t>
            </a:r>
            <a:endParaRPr lang="en-US" sz="1050" dirty="0"/>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506175" y="3476793"/>
            <a:ext cx="1844090" cy="253916"/>
          </a:xfrm>
          <a:prstGeom prst="rect">
            <a:avLst/>
          </a:prstGeom>
          <a:noFill/>
        </p:spPr>
        <p:txBody>
          <a:bodyPr wrap="square" rtlCol="0">
            <a:spAutoFit/>
          </a:bodyPr>
          <a:lstStyle/>
          <a:p>
            <a:r>
              <a:rPr lang="en-US" sz="1050" dirty="0"/>
              <a:t>{Validate Prices}</a:t>
            </a:r>
          </a:p>
        </p:txBody>
      </p:sp>
      <p:sp>
        <p:nvSpPr>
          <p:cNvPr id="63" name="TextBox 62">
            <a:extLst>
              <a:ext uri="{FF2B5EF4-FFF2-40B4-BE49-F238E27FC236}">
                <a16:creationId xmlns:a16="http://schemas.microsoft.com/office/drawing/2014/main" id="{6240E6C5-38E7-2744-92E5-6B732081E188}"/>
              </a:ext>
            </a:extLst>
          </p:cNvPr>
          <p:cNvSpPr txBox="1"/>
          <p:nvPr/>
        </p:nvSpPr>
        <p:spPr>
          <a:xfrm>
            <a:off x="6194235" y="2930987"/>
            <a:ext cx="1085252" cy="253916"/>
          </a:xfrm>
          <a:prstGeom prst="rect">
            <a:avLst/>
          </a:prstGeom>
          <a:noFill/>
        </p:spPr>
        <p:txBody>
          <a:bodyPr wrap="square" rtlCol="0">
            <a:spAutoFit/>
          </a:bodyPr>
          <a:lstStyle/>
          <a:p>
            <a:r>
              <a:rPr lang="en-US" sz="1050" dirty="0"/>
              <a:t>{Apply Offers}</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450253" y="2835333"/>
            <a:ext cx="1844090" cy="253916"/>
          </a:xfrm>
          <a:prstGeom prst="rect">
            <a:avLst/>
          </a:prstGeom>
          <a:noFill/>
        </p:spPr>
        <p:txBody>
          <a:bodyPr wrap="square" rtlCol="0">
            <a:spAutoFit/>
          </a:bodyPr>
          <a:lstStyle/>
          <a:p>
            <a:r>
              <a:rPr lang="en-US" sz="1050" dirty="0"/>
              <a:t>{Read Customer Details}</a:t>
            </a:r>
          </a:p>
        </p:txBody>
      </p:sp>
      <p:cxnSp>
        <p:nvCxnSpPr>
          <p:cNvPr id="12" name="Straight Arrow Connector 11">
            <a:extLst>
              <a:ext uri="{FF2B5EF4-FFF2-40B4-BE49-F238E27FC236}">
                <a16:creationId xmlns:a16="http://schemas.microsoft.com/office/drawing/2014/main" id="{A97FCB5D-9946-EAF6-67FE-2E9980EAF470}"/>
              </a:ext>
            </a:extLst>
          </p:cNvPr>
          <p:cNvCxnSpPr>
            <a:cxnSpLocks/>
          </p:cNvCxnSpPr>
          <p:nvPr/>
        </p:nvCxnSpPr>
        <p:spPr>
          <a:xfrm>
            <a:off x="1360966" y="3365043"/>
            <a:ext cx="4149350" cy="1061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C1C5B9-6C0B-342B-5843-3DA4DC11CADC}"/>
              </a:ext>
            </a:extLst>
          </p:cNvPr>
          <p:cNvCxnSpPr>
            <a:cxnSpLocks/>
          </p:cNvCxnSpPr>
          <p:nvPr/>
        </p:nvCxnSpPr>
        <p:spPr>
          <a:xfrm flipV="1">
            <a:off x="1578205" y="3063358"/>
            <a:ext cx="2423567" cy="37832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5270E0-D9F0-BEF8-38A8-4E7452D24239}"/>
              </a:ext>
            </a:extLst>
          </p:cNvPr>
          <p:cNvCxnSpPr>
            <a:cxnSpLocks/>
          </p:cNvCxnSpPr>
          <p:nvPr/>
        </p:nvCxnSpPr>
        <p:spPr>
          <a:xfrm>
            <a:off x="3908036" y="3287044"/>
            <a:ext cx="566612" cy="89951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9D566C-1256-3714-F2CE-7FD59F57AAA0}"/>
              </a:ext>
            </a:extLst>
          </p:cNvPr>
          <p:cNvCxnSpPr>
            <a:cxnSpLocks/>
          </p:cNvCxnSpPr>
          <p:nvPr/>
        </p:nvCxnSpPr>
        <p:spPr>
          <a:xfrm>
            <a:off x="1578205" y="3188598"/>
            <a:ext cx="5504301" cy="2025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5B7C0E-E926-27DF-573D-F36ED5AE2FD5}"/>
              </a:ext>
            </a:extLst>
          </p:cNvPr>
          <p:cNvCxnSpPr>
            <a:cxnSpLocks/>
          </p:cNvCxnSpPr>
          <p:nvPr/>
        </p:nvCxnSpPr>
        <p:spPr>
          <a:xfrm flipH="1">
            <a:off x="4869231" y="3678796"/>
            <a:ext cx="2351626" cy="73073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6" grpId="0"/>
      <p:bldP spid="46" grpId="0"/>
      <p:bldP spid="48" grpId="0"/>
      <p:bldP spid="63" grpId="0"/>
      <p:bldP spid="6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Microservices</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36</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37</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6875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38</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a:t>“My life looked good on paper - where, in fact, almost all of it was being lived.”  - Martin Amis</a:t>
            </a:r>
            <a:endParaRPr lang="en-GB" sz="1400" dirty="0"/>
          </a:p>
        </p:txBody>
      </p:sp>
    </p:spTree>
    <p:extLst>
      <p:ext uri="{BB962C8B-B14F-4D97-AF65-F5344CB8AC3E}">
        <p14:creationId xmlns:p14="http://schemas.microsoft.com/office/powerpoint/2010/main" val="3002805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39</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Housekeeping</a:t>
            </a:r>
          </a:p>
        </p:txBody>
      </p:sp>
      <p:sp>
        <p:nvSpPr>
          <p:cNvPr id="3" name="Content Placeholder 2"/>
          <p:cNvSpPr>
            <a:spLocks noGrp="1"/>
          </p:cNvSpPr>
          <p:nvPr>
            <p:ph idx="1"/>
          </p:nvPr>
        </p:nvSpPr>
        <p:spPr>
          <a:xfrm>
            <a:off x="628650" y="2675504"/>
            <a:ext cx="7886700" cy="1981020"/>
          </a:xfrm>
        </p:spPr>
        <p:txBody>
          <a:bodyPr>
            <a:normAutofit fontScale="47500" lnSpcReduction="20000"/>
          </a:bodyPr>
          <a:lstStyle/>
          <a:p>
            <a:r>
              <a:rPr lang="en-GB" dirty="0"/>
              <a:t>Some of these slides are dense</a:t>
            </a:r>
          </a:p>
          <a:p>
            <a:pPr lvl="1"/>
            <a:r>
              <a:rPr lang="en-GB" dirty="0"/>
              <a:t>Part of the goal is to give you a takeaway that you can refer to when you need the detail after this course</a:t>
            </a:r>
          </a:p>
          <a:p>
            <a:pPr lvl="1"/>
            <a:r>
              <a:rPr lang="en-GB" dirty="0"/>
              <a:t>But it can make some hard to follow</a:t>
            </a:r>
          </a:p>
          <a:p>
            <a:pPr lvl="1"/>
            <a:r>
              <a:rPr lang="en-GB" dirty="0"/>
              <a:t>Worse in person than remote</a:t>
            </a:r>
          </a:p>
          <a:p>
            <a:r>
              <a:rPr lang="en-GB" dirty="0"/>
              <a:t>Download the PDF or Slides</a:t>
            </a:r>
          </a:p>
          <a:p>
            <a:pPr lvl="1"/>
            <a:r>
              <a:rPr lang="en-GB" dirty="0"/>
              <a:t>You can refer to that on your laptop for the detail if it helps you</a:t>
            </a:r>
          </a:p>
          <a:p>
            <a:pPr lvl="1"/>
            <a:r>
              <a:rPr lang="en-GB" dirty="0">
                <a:hlinkClick r:id="rId3"/>
              </a:rPr>
              <a:t>https://github.com/iancooper/Presentations</a:t>
            </a:r>
            <a:endParaRPr lang="en-GB" dirty="0"/>
          </a:p>
          <a:p>
            <a:pPr lvl="1"/>
            <a:r>
              <a:rPr lang="en-GB" dirty="0"/>
              <a:t>A PDF/Slides for each day</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605116913"/>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40</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41</a:t>
            </a:fld>
            <a:endParaRPr lang="en-US"/>
          </a:p>
        </p:txBody>
      </p:sp>
    </p:spTree>
    <p:extLst>
      <p:ext uri="{BB962C8B-B14F-4D97-AF65-F5344CB8AC3E}">
        <p14:creationId xmlns:p14="http://schemas.microsoft.com/office/powerpoint/2010/main" val="1815077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42</a:t>
            </a:fld>
            <a:endParaRPr lang="en-US"/>
          </a:p>
        </p:txBody>
      </p:sp>
    </p:spTree>
    <p:extLst>
      <p:ext uri="{BB962C8B-B14F-4D97-AF65-F5344CB8AC3E}">
        <p14:creationId xmlns:p14="http://schemas.microsoft.com/office/powerpoint/2010/main" val="324254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43</a:t>
            </a:fld>
            <a:endParaRPr lang="en-US"/>
          </a:p>
        </p:txBody>
      </p:sp>
    </p:spTree>
    <p:extLst>
      <p:ext uri="{BB962C8B-B14F-4D97-AF65-F5344CB8AC3E}">
        <p14:creationId xmlns:p14="http://schemas.microsoft.com/office/powerpoint/2010/main" val="1644263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46</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47</a:t>
            </a:fld>
            <a:endParaRPr lang="en-US"/>
          </a:p>
        </p:txBody>
      </p:sp>
    </p:spTree>
    <p:extLst>
      <p:ext uri="{BB962C8B-B14F-4D97-AF65-F5344CB8AC3E}">
        <p14:creationId xmlns:p14="http://schemas.microsoft.com/office/powerpoint/2010/main" val="2388280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49</a:t>
            </a:fld>
            <a:endParaRPr lang="en-US"/>
          </a:p>
        </p:txBody>
      </p:sp>
    </p:spTree>
    <p:extLst>
      <p:ext uri="{BB962C8B-B14F-4D97-AF65-F5344CB8AC3E}">
        <p14:creationId xmlns:p14="http://schemas.microsoft.com/office/powerpoint/2010/main" val="536554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50</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52</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53</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29328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 </a:t>
            </a:r>
          </a:p>
        </p:txBody>
      </p:sp>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Sales Qualification</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Publish Menu</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17496" y="842258"/>
            <a:ext cx="4974336" cy="415498"/>
          </a:xfrm>
          <a:prstGeom prst="rect">
            <a:avLst/>
          </a:prstGeom>
          <a:noFill/>
        </p:spPr>
        <p:txBody>
          <a:bodyPr wrap="square" rtlCol="0">
            <a:spAutoFit/>
          </a:bodyPr>
          <a:lstStyle/>
          <a:p>
            <a:pPr algn="ctr"/>
            <a:r>
              <a:rPr lang="en-US" sz="2100" dirty="0"/>
              <a:t>Onboard Restaurant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54</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0A543774-46BF-F084-23AB-E217E4ED45DF}"/>
              </a:ext>
            </a:extLst>
          </p:cNvPr>
          <p:cNvSpPr txBox="1"/>
          <p:nvPr/>
        </p:nvSpPr>
        <p:spPr>
          <a:xfrm>
            <a:off x="4229255" y="22237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06CD60B0-762F-3976-F941-3F2C3289982A}"/>
              </a:ext>
            </a:extLst>
          </p:cNvPr>
          <p:cNvSpPr/>
          <p:nvPr/>
        </p:nvSpPr>
        <p:spPr>
          <a:xfrm>
            <a:off x="4299401" y="32030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174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Take Order</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55</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25202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84832" y="826716"/>
            <a:ext cx="4974336" cy="415498"/>
          </a:xfrm>
          <a:prstGeom prst="rect">
            <a:avLst/>
          </a:prstGeom>
          <a:noFill/>
        </p:spPr>
        <p:txBody>
          <a:bodyPr wrap="square" rtlCol="0">
            <a:spAutoFit/>
          </a:bodyPr>
          <a:lstStyle/>
          <a:p>
            <a:pPr algn="ctr"/>
            <a:r>
              <a:rPr lang="en-US" sz="2100" dirty="0"/>
              <a:t>Order Placement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56</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Courier</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4881A7C8-F43D-E5BB-FF9A-C43CB67891BD}"/>
              </a:ext>
            </a:extLst>
          </p:cNvPr>
          <p:cNvSpPr txBox="1"/>
          <p:nvPr/>
        </p:nvSpPr>
        <p:spPr>
          <a:xfrm>
            <a:off x="4229255"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7263756D-4E1C-3CE5-618E-A256DB2DE0B4}"/>
              </a:ext>
            </a:extLst>
          </p:cNvPr>
          <p:cNvSpPr/>
          <p:nvPr/>
        </p:nvSpPr>
        <p:spPr>
          <a:xfrm>
            <a:off x="4255981" y="32038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209927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57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Compensation</a:t>
            </a:r>
            <a:endParaRPr lang="en-GB" dirty="0"/>
          </a:p>
        </p:txBody>
      </p:sp>
    </p:spTree>
    <p:extLst>
      <p:ext uri="{BB962C8B-B14F-4D97-AF65-F5344CB8AC3E}">
        <p14:creationId xmlns:p14="http://schemas.microsoft.com/office/powerpoint/2010/main" val="2080531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58</a:t>
            </a:fld>
            <a:endParaRPr lang="en-US"/>
          </a:p>
        </p:txBody>
      </p:sp>
    </p:spTree>
    <p:extLst>
      <p:ext uri="{BB962C8B-B14F-4D97-AF65-F5344CB8AC3E}">
        <p14:creationId xmlns:p14="http://schemas.microsoft.com/office/powerpoint/2010/main" val="3665878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59</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3646120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60</a:t>
            </a:fld>
            <a:endParaRPr lang="en-US"/>
          </a:p>
        </p:txBody>
      </p:sp>
    </p:spTree>
    <p:extLst>
      <p:ext uri="{BB962C8B-B14F-4D97-AF65-F5344CB8AC3E}">
        <p14:creationId xmlns:p14="http://schemas.microsoft.com/office/powerpoint/2010/main" val="2551274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61</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63</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l-GR" sz="1400" dirty="0"/>
              <a:t>“Πάντα </a:t>
            </a:r>
            <a:r>
              <a:rPr lang="el-GR" sz="1400" dirty="0" err="1"/>
              <a:t>ῥεῖ</a:t>
            </a:r>
            <a:r>
              <a:rPr lang="en-GB" sz="1400" dirty="0"/>
              <a:t>  – Everything flows”  ( Heraclitus of Ephesus, ca. 500 BCE)</a:t>
            </a:r>
          </a:p>
        </p:txBody>
      </p:sp>
    </p:spTree>
    <p:extLst>
      <p:ext uri="{BB962C8B-B14F-4D97-AF65-F5344CB8AC3E}">
        <p14:creationId xmlns:p14="http://schemas.microsoft.com/office/powerpoint/2010/main" val="1724488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C141C-AADB-3346-BD9A-12A17D277E5F}"/>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DC03B972-EF69-9242-BF2E-0E6AD4FA5851}"/>
              </a:ext>
            </a:extLst>
          </p:cNvPr>
          <p:cNvPicPr>
            <a:picLocks noChangeAspect="1"/>
          </p:cNvPicPr>
          <p:nvPr/>
        </p:nvPicPr>
        <p:blipFill>
          <a:blip r:embed="rId3"/>
          <a:stretch>
            <a:fillRect/>
          </a:stretch>
        </p:blipFill>
        <p:spPr>
          <a:xfrm>
            <a:off x="1202916" y="1130205"/>
            <a:ext cx="6738167" cy="4597589"/>
          </a:xfrm>
          <a:prstGeom prst="rect">
            <a:avLst/>
          </a:prstGeom>
        </p:spPr>
      </p:pic>
    </p:spTree>
    <p:extLst>
      <p:ext uri="{BB962C8B-B14F-4D97-AF65-F5344CB8AC3E}">
        <p14:creationId xmlns:p14="http://schemas.microsoft.com/office/powerpoint/2010/main" val="1290430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218B9-8931-E941-8281-A4227F840D64}"/>
              </a:ext>
            </a:extLst>
          </p:cNvPr>
          <p:cNvSpPr>
            <a:spLocks noGrp="1"/>
          </p:cNvSpPr>
          <p:nvPr>
            <p:ph type="sldNum" sz="quarter" idx="12"/>
          </p:nvPr>
        </p:nvSpPr>
        <p:spPr/>
        <p:txBody>
          <a:bodyPr/>
          <a:lstStyle/>
          <a:p>
            <a:fld id="{867D4A06-35AE-BD4A-84A9-613A26F3D41D}" type="slidenum">
              <a:rPr lang="en-US" smtClean="0"/>
              <a:pPr/>
              <a:t>65</a:t>
            </a:fld>
            <a:endParaRPr lang="en-US"/>
          </a:p>
        </p:txBody>
      </p:sp>
      <p:pic>
        <p:nvPicPr>
          <p:cNvPr id="3" name="Picture 2">
            <a:extLst>
              <a:ext uri="{FF2B5EF4-FFF2-40B4-BE49-F238E27FC236}">
                <a16:creationId xmlns:a16="http://schemas.microsoft.com/office/drawing/2014/main" id="{FF18E27E-2192-8B4B-8E59-1A56364108C9}"/>
              </a:ext>
            </a:extLst>
          </p:cNvPr>
          <p:cNvPicPr>
            <a:picLocks noChangeAspect="1"/>
          </p:cNvPicPr>
          <p:nvPr/>
        </p:nvPicPr>
        <p:blipFill>
          <a:blip r:embed="rId2"/>
          <a:stretch>
            <a:fillRect/>
          </a:stretch>
        </p:blipFill>
        <p:spPr>
          <a:xfrm>
            <a:off x="802885" y="2289513"/>
            <a:ext cx="6817115" cy="3733729"/>
          </a:xfrm>
          <a:prstGeom prst="rect">
            <a:avLst/>
          </a:prstGeom>
        </p:spPr>
      </p:pic>
    </p:spTree>
    <p:extLst>
      <p:ext uri="{BB962C8B-B14F-4D97-AF65-F5344CB8AC3E}">
        <p14:creationId xmlns:p14="http://schemas.microsoft.com/office/powerpoint/2010/main" val="4024404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DB4D9-125F-B849-AD2A-5B3C2150BCE2}"/>
              </a:ext>
            </a:extLst>
          </p:cNvPr>
          <p:cNvSpPr>
            <a:spLocks noGrp="1"/>
          </p:cNvSpPr>
          <p:nvPr>
            <p:ph type="sldNum" sz="quarter" idx="12"/>
          </p:nvPr>
        </p:nvSpPr>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E81E79D6-A31E-5447-A79D-812E7DDF3DB2}"/>
              </a:ext>
            </a:extLst>
          </p:cNvPr>
          <p:cNvPicPr>
            <a:picLocks noChangeAspect="1"/>
          </p:cNvPicPr>
          <p:nvPr/>
        </p:nvPicPr>
        <p:blipFill>
          <a:blip r:embed="rId2"/>
          <a:stretch>
            <a:fillRect/>
          </a:stretch>
        </p:blipFill>
        <p:spPr>
          <a:xfrm>
            <a:off x="1146412" y="1089656"/>
            <a:ext cx="6611826" cy="4209709"/>
          </a:xfrm>
          <a:prstGeom prst="rect">
            <a:avLst/>
          </a:prstGeom>
        </p:spPr>
      </p:pic>
    </p:spTree>
    <p:extLst>
      <p:ext uri="{BB962C8B-B14F-4D97-AF65-F5344CB8AC3E}">
        <p14:creationId xmlns:p14="http://schemas.microsoft.com/office/powerpoint/2010/main" val="2316984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67</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EE29B-9665-9541-8F1D-B860E6CD5D25}"/>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60FE6443-A2C6-BF42-AF76-E9E0049E7C3D}"/>
              </a:ext>
            </a:extLst>
          </p:cNvPr>
          <p:cNvPicPr>
            <a:picLocks noChangeAspect="1"/>
          </p:cNvPicPr>
          <p:nvPr/>
        </p:nvPicPr>
        <p:blipFill>
          <a:blip r:embed="rId2"/>
          <a:stretch>
            <a:fillRect/>
          </a:stretch>
        </p:blipFill>
        <p:spPr>
          <a:xfrm>
            <a:off x="1309950" y="1429455"/>
            <a:ext cx="6524099" cy="4335927"/>
          </a:xfrm>
          <a:prstGeom prst="rect">
            <a:avLst/>
          </a:prstGeom>
        </p:spPr>
      </p:pic>
      <p:sp>
        <p:nvSpPr>
          <p:cNvPr id="4" name="Rectangle 3">
            <a:extLst>
              <a:ext uri="{FF2B5EF4-FFF2-40B4-BE49-F238E27FC236}">
                <a16:creationId xmlns:a16="http://schemas.microsoft.com/office/drawing/2014/main" id="{DA52CEE1-889A-CD48-A31D-E37EFB2E8A58}"/>
              </a:ext>
            </a:extLst>
          </p:cNvPr>
          <p:cNvSpPr/>
          <p:nvPr/>
        </p:nvSpPr>
        <p:spPr>
          <a:xfrm>
            <a:off x="3991253" y="1352484"/>
            <a:ext cx="3966222"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5FC434-2B0E-5045-BAF4-4128A62D6FC9}"/>
              </a:ext>
            </a:extLst>
          </p:cNvPr>
          <p:cNvSpPr/>
          <p:nvPr/>
        </p:nvSpPr>
        <p:spPr>
          <a:xfrm>
            <a:off x="5059123" y="4141757"/>
            <a:ext cx="2774926"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036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69</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Messaging</a:t>
            </a:r>
            <a:endParaRPr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Eventing</a:t>
            </a:r>
            <a:endParaRPr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Has Intent</a:t>
            </a:r>
            <a:endParaRPr sz="12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Provides Facts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Request An Answer (Query)</a:t>
            </a:r>
          </a:p>
          <a:p>
            <a:pPr algn="ctr"/>
            <a:r>
              <a:rPr lang="en" sz="1200" dirty="0"/>
              <a:t>Transfer of Control</a:t>
            </a:r>
          </a:p>
          <a:p>
            <a:pPr algn="ctr"/>
            <a:r>
              <a:rPr lang="en" sz="1200" dirty="0"/>
              <a:t>(Command)</a:t>
            </a:r>
          </a:p>
          <a:p>
            <a:pPr algn="ctr"/>
            <a:r>
              <a:rPr lang="en" sz="1200" dirty="0"/>
              <a:t>Transfer of Value</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Things you Report On</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Part of a Workflow</a:t>
            </a:r>
          </a:p>
          <a:p>
            <a:pPr algn="ctr"/>
            <a:r>
              <a:rPr lang="en" sz="1200" dirty="0"/>
              <a:t>Part of a Conversation</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260542"/>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No Expectations</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3447720" y="1264588"/>
            <a:ext cx="1917697" cy="415498"/>
          </a:xfrm>
          <a:prstGeom prst="rect">
            <a:avLst/>
          </a:prstGeom>
          <a:noFill/>
        </p:spPr>
        <p:txBody>
          <a:bodyPr wrap="square" rtlCol="0">
            <a:spAutoFit/>
          </a:bodyPr>
          <a:lstStyle/>
          <a:p>
            <a:pPr algn="ctr"/>
            <a:r>
              <a:rPr lang="en-US" sz="21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730345"/>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History</a:t>
            </a:r>
            <a:endParaRPr sz="1200" dirty="0"/>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19732"/>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Context</a:t>
            </a:r>
            <a:endParaRPr sz="1200" dirty="0"/>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740514"/>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698799"/>
            <a:ext cx="924255"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
        <p:nvSpPr>
          <p:cNvPr id="4" name="Rectangle 3">
            <a:extLst>
              <a:ext uri="{FF2B5EF4-FFF2-40B4-BE49-F238E27FC236}">
                <a16:creationId xmlns:a16="http://schemas.microsoft.com/office/drawing/2014/main" id="{36BAA892-8350-4A4F-AFBC-155C2F2366AB}"/>
              </a:ext>
            </a:extLst>
          </p:cNvPr>
          <p:cNvSpPr/>
          <p:nvPr/>
        </p:nvSpPr>
        <p:spPr>
          <a:xfrm>
            <a:off x="3859107" y="1268378"/>
            <a:ext cx="2954866" cy="80087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53164D-60D1-FA42-B8F0-8245F61E3F6C}"/>
              </a:ext>
            </a:extLst>
          </p:cNvPr>
          <p:cNvSpPr/>
          <p:nvPr/>
        </p:nvSpPr>
        <p:spPr>
          <a:xfrm>
            <a:off x="777686" y="3592733"/>
            <a:ext cx="3875593" cy="127000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81307F-8D43-E246-9889-C562862110A2}"/>
              </a:ext>
            </a:extLst>
          </p:cNvPr>
          <p:cNvSpPr/>
          <p:nvPr/>
        </p:nvSpPr>
        <p:spPr>
          <a:xfrm>
            <a:off x="4886077" y="5009173"/>
            <a:ext cx="2954865" cy="97424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381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DCC8-943E-A64E-BB89-4564F67B1DF7}"/>
              </a:ext>
            </a:extLst>
          </p:cNvPr>
          <p:cNvSpPr>
            <a:spLocks noGrp="1"/>
          </p:cNvSpPr>
          <p:nvPr>
            <p:ph type="sldNum" sz="quarter" idx="12"/>
          </p:nvPr>
        </p:nvSpPr>
        <p:spPr/>
        <p:txBody>
          <a:bodyPr/>
          <a:lstStyle/>
          <a:p>
            <a:fld id="{867D4A06-35AE-BD4A-84A9-613A26F3D41D}" type="slidenum">
              <a:rPr lang="en-US" smtClean="0"/>
              <a:pPr/>
              <a:t>72</a:t>
            </a:fld>
            <a:endParaRPr lang="en-US"/>
          </a:p>
        </p:txBody>
      </p:sp>
      <p:pic>
        <p:nvPicPr>
          <p:cNvPr id="3" name="Picture 2">
            <a:extLst>
              <a:ext uri="{FF2B5EF4-FFF2-40B4-BE49-F238E27FC236}">
                <a16:creationId xmlns:a16="http://schemas.microsoft.com/office/drawing/2014/main" id="{F30EE0D7-8EBD-4E4E-ADB4-D693FDFB3ECB}"/>
              </a:ext>
            </a:extLst>
          </p:cNvPr>
          <p:cNvPicPr>
            <a:picLocks noChangeAspect="1"/>
          </p:cNvPicPr>
          <p:nvPr/>
        </p:nvPicPr>
        <p:blipFill>
          <a:blip r:embed="rId2"/>
          <a:stretch>
            <a:fillRect/>
          </a:stretch>
        </p:blipFill>
        <p:spPr>
          <a:xfrm>
            <a:off x="1453631" y="1073559"/>
            <a:ext cx="6236738" cy="4361482"/>
          </a:xfrm>
          <a:prstGeom prst="rect">
            <a:avLst/>
          </a:prstGeom>
        </p:spPr>
      </p:pic>
      <p:sp>
        <p:nvSpPr>
          <p:cNvPr id="4" name="Rectangle 3">
            <a:extLst>
              <a:ext uri="{FF2B5EF4-FFF2-40B4-BE49-F238E27FC236}">
                <a16:creationId xmlns:a16="http://schemas.microsoft.com/office/drawing/2014/main" id="{F4BFCB45-6E58-A148-8D21-9AA42B78C455}"/>
              </a:ext>
            </a:extLst>
          </p:cNvPr>
          <p:cNvSpPr/>
          <p:nvPr/>
        </p:nvSpPr>
        <p:spPr>
          <a:xfrm>
            <a:off x="3483633" y="916080"/>
            <a:ext cx="4842561" cy="17797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763E8-1E48-C641-804F-6F43CDDB13A2}"/>
              </a:ext>
            </a:extLst>
          </p:cNvPr>
          <p:cNvSpPr/>
          <p:nvPr/>
        </p:nvSpPr>
        <p:spPr>
          <a:xfrm>
            <a:off x="4336627" y="4194387"/>
            <a:ext cx="3420533" cy="13371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45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73</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EEDB5-99E8-0BE7-B712-85F971E7725F}"/>
              </a:ext>
            </a:extLst>
          </p:cNvPr>
          <p:cNvSpPr>
            <a:spLocks noGrp="1"/>
          </p:cNvSpPr>
          <p:nvPr>
            <p:ph type="sldNum" sz="quarter" idx="12"/>
          </p:nvPr>
        </p:nvSpPr>
        <p:spPr/>
        <p:txBody>
          <a:bodyPr/>
          <a:lstStyle/>
          <a:p>
            <a:fld id="{867D4A06-35AE-BD4A-84A9-613A26F3D41D}" type="slidenum">
              <a:rPr lang="en-US" smtClean="0"/>
              <a:pPr/>
              <a:t>74</a:t>
            </a:fld>
            <a:endParaRPr lang="en-US"/>
          </a:p>
        </p:txBody>
      </p:sp>
      <p:pic>
        <p:nvPicPr>
          <p:cNvPr id="3" name="Picture 2">
            <a:extLst>
              <a:ext uri="{FF2B5EF4-FFF2-40B4-BE49-F238E27FC236}">
                <a16:creationId xmlns:a16="http://schemas.microsoft.com/office/drawing/2014/main" id="{CB630634-BB61-9797-446C-2C0BB9A63FC6}"/>
              </a:ext>
            </a:extLst>
          </p:cNvPr>
          <p:cNvPicPr>
            <a:picLocks noChangeAspect="1"/>
          </p:cNvPicPr>
          <p:nvPr/>
        </p:nvPicPr>
        <p:blipFill>
          <a:blip r:embed="rId3"/>
          <a:stretch>
            <a:fillRect/>
          </a:stretch>
        </p:blipFill>
        <p:spPr>
          <a:xfrm>
            <a:off x="1198938" y="3457819"/>
            <a:ext cx="4271020" cy="3057191"/>
          </a:xfrm>
          <a:prstGeom prst="rect">
            <a:avLst/>
          </a:prstGeom>
        </p:spPr>
      </p:pic>
      <p:pic>
        <p:nvPicPr>
          <p:cNvPr id="4" name="Picture 3">
            <a:extLst>
              <a:ext uri="{FF2B5EF4-FFF2-40B4-BE49-F238E27FC236}">
                <a16:creationId xmlns:a16="http://schemas.microsoft.com/office/drawing/2014/main" id="{00B67166-5EED-084E-EBB0-7D43E9D18D5D}"/>
              </a:ext>
            </a:extLst>
          </p:cNvPr>
          <p:cNvPicPr>
            <a:picLocks noChangeAspect="1"/>
          </p:cNvPicPr>
          <p:nvPr/>
        </p:nvPicPr>
        <p:blipFill>
          <a:blip r:embed="rId4"/>
          <a:stretch>
            <a:fillRect/>
          </a:stretch>
        </p:blipFill>
        <p:spPr>
          <a:xfrm>
            <a:off x="4846116" y="3145204"/>
            <a:ext cx="3414168" cy="2387600"/>
          </a:xfrm>
          <a:prstGeom prst="rect">
            <a:avLst/>
          </a:prstGeom>
        </p:spPr>
      </p:pic>
      <p:pic>
        <p:nvPicPr>
          <p:cNvPr id="5" name="Picture 4">
            <a:extLst>
              <a:ext uri="{FF2B5EF4-FFF2-40B4-BE49-F238E27FC236}">
                <a16:creationId xmlns:a16="http://schemas.microsoft.com/office/drawing/2014/main" id="{74D52B67-02E3-1CB5-5FBD-09D2E7272870}"/>
              </a:ext>
            </a:extLst>
          </p:cNvPr>
          <p:cNvPicPr>
            <a:picLocks noChangeAspect="1"/>
          </p:cNvPicPr>
          <p:nvPr/>
        </p:nvPicPr>
        <p:blipFill>
          <a:blip r:embed="rId5"/>
          <a:stretch>
            <a:fillRect/>
          </a:stretch>
        </p:blipFill>
        <p:spPr>
          <a:xfrm>
            <a:off x="2062450" y="318721"/>
            <a:ext cx="4252896" cy="2826483"/>
          </a:xfrm>
          <a:prstGeom prst="rect">
            <a:avLst/>
          </a:prstGeom>
        </p:spPr>
      </p:pic>
      <p:sp>
        <p:nvSpPr>
          <p:cNvPr id="6" name="Right Arrow 5">
            <a:extLst>
              <a:ext uri="{FF2B5EF4-FFF2-40B4-BE49-F238E27FC236}">
                <a16:creationId xmlns:a16="http://schemas.microsoft.com/office/drawing/2014/main" id="{EA99BDA6-74DE-4C35-88E9-2CD6895C0FB5}"/>
              </a:ext>
            </a:extLst>
          </p:cNvPr>
          <p:cNvSpPr/>
          <p:nvPr/>
        </p:nvSpPr>
        <p:spPr>
          <a:xfrm rot="17403009" flipH="1">
            <a:off x="3151661" y="282544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7" name="Right Arrow 6">
            <a:extLst>
              <a:ext uri="{FF2B5EF4-FFF2-40B4-BE49-F238E27FC236}">
                <a16:creationId xmlns:a16="http://schemas.microsoft.com/office/drawing/2014/main" id="{E73239F2-B7E2-5120-0E98-2EC39E3D04A3}"/>
              </a:ext>
            </a:extLst>
          </p:cNvPr>
          <p:cNvSpPr/>
          <p:nvPr/>
        </p:nvSpPr>
        <p:spPr>
          <a:xfrm rot="10800000" flipH="1">
            <a:off x="4844689" y="4198325"/>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8" name="Right Arrow 7">
            <a:extLst>
              <a:ext uri="{FF2B5EF4-FFF2-40B4-BE49-F238E27FC236}">
                <a16:creationId xmlns:a16="http://schemas.microsoft.com/office/drawing/2014/main" id="{2498920F-7791-94EC-B46F-7428D8DAC3BA}"/>
              </a:ext>
            </a:extLst>
          </p:cNvPr>
          <p:cNvSpPr/>
          <p:nvPr/>
        </p:nvSpPr>
        <p:spPr>
          <a:xfrm rot="10800000" flipH="1">
            <a:off x="3147228" y="1631502"/>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 name="Right Arrow 8">
            <a:extLst>
              <a:ext uri="{FF2B5EF4-FFF2-40B4-BE49-F238E27FC236}">
                <a16:creationId xmlns:a16="http://schemas.microsoft.com/office/drawing/2014/main" id="{EECB345A-2CA7-D867-88FA-C744A480642A}"/>
              </a:ext>
            </a:extLst>
          </p:cNvPr>
          <p:cNvSpPr/>
          <p:nvPr/>
        </p:nvSpPr>
        <p:spPr>
          <a:xfrm rot="10800000" flipH="1">
            <a:off x="4528601" y="1616687"/>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0" name="Right Arrow 9">
            <a:extLst>
              <a:ext uri="{FF2B5EF4-FFF2-40B4-BE49-F238E27FC236}">
                <a16:creationId xmlns:a16="http://schemas.microsoft.com/office/drawing/2014/main" id="{12647ED3-6800-04B4-8F14-8DE937ABFFF2}"/>
              </a:ext>
            </a:extLst>
          </p:cNvPr>
          <p:cNvSpPr/>
          <p:nvPr/>
        </p:nvSpPr>
        <p:spPr>
          <a:xfrm rot="5400000" flipH="1">
            <a:off x="3889364" y="4443169"/>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90480DE7-DEA3-CA9C-4853-66A36785E928}"/>
              </a:ext>
            </a:extLst>
          </p:cNvPr>
          <p:cNvSpPr/>
          <p:nvPr/>
        </p:nvSpPr>
        <p:spPr>
          <a:xfrm rot="5400000" flipH="1">
            <a:off x="4036119" y="1913283"/>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2" name="Right Arrow 11">
            <a:extLst>
              <a:ext uri="{FF2B5EF4-FFF2-40B4-BE49-F238E27FC236}">
                <a16:creationId xmlns:a16="http://schemas.microsoft.com/office/drawing/2014/main" id="{65B301A5-E52F-7639-2281-81E05ECF83C4}"/>
              </a:ext>
            </a:extLst>
          </p:cNvPr>
          <p:cNvSpPr/>
          <p:nvPr/>
        </p:nvSpPr>
        <p:spPr>
          <a:xfrm rot="10800000" flipH="1">
            <a:off x="3147227" y="41826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3" name="Right Arrow 12">
            <a:extLst>
              <a:ext uri="{FF2B5EF4-FFF2-40B4-BE49-F238E27FC236}">
                <a16:creationId xmlns:a16="http://schemas.microsoft.com/office/drawing/2014/main" id="{11AFA59A-02C6-BEC2-77BA-4C290C586A56}"/>
              </a:ext>
            </a:extLst>
          </p:cNvPr>
          <p:cNvSpPr/>
          <p:nvPr/>
        </p:nvSpPr>
        <p:spPr>
          <a:xfrm rot="16200000" flipH="1">
            <a:off x="2193752" y="12719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858C215E-02DE-712C-EB18-64590F613DCA}"/>
              </a:ext>
            </a:extLst>
          </p:cNvPr>
          <p:cNvSpPr/>
          <p:nvPr/>
        </p:nvSpPr>
        <p:spPr>
          <a:xfrm rot="10800000" flipH="1">
            <a:off x="1876485" y="4198326"/>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15C88F64-CDE3-3443-B4AB-F9227EFB1838}"/>
              </a:ext>
            </a:extLst>
          </p:cNvPr>
          <p:cNvSpPr/>
          <p:nvPr/>
        </p:nvSpPr>
        <p:spPr>
          <a:xfrm rot="16200000" flipH="1">
            <a:off x="3559003" y="446704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6" name="Up-down Arrow 15">
            <a:extLst>
              <a:ext uri="{FF2B5EF4-FFF2-40B4-BE49-F238E27FC236}">
                <a16:creationId xmlns:a16="http://schemas.microsoft.com/office/drawing/2014/main" id="{2359902D-3FA9-7B15-0EFE-7EF1670E59E3}"/>
              </a:ext>
            </a:extLst>
          </p:cNvPr>
          <p:cNvSpPr/>
          <p:nvPr/>
        </p:nvSpPr>
        <p:spPr>
          <a:xfrm>
            <a:off x="3946419" y="5026948"/>
            <a:ext cx="279457" cy="5463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4E86D6FF-D779-CA67-DE5F-0BD015907406}"/>
              </a:ext>
            </a:extLst>
          </p:cNvPr>
          <p:cNvSpPr/>
          <p:nvPr/>
        </p:nvSpPr>
        <p:spPr>
          <a:xfrm rot="10800000" flipH="1">
            <a:off x="7368246" y="414182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526371B6-EA58-2F49-16C4-3771BC51A475}"/>
              </a:ext>
            </a:extLst>
          </p:cNvPr>
          <p:cNvSpPr/>
          <p:nvPr/>
        </p:nvSpPr>
        <p:spPr>
          <a:xfrm rot="16200000" flipH="1">
            <a:off x="3631312" y="1946345"/>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794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1604344" y="4694596"/>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23"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5E0E6F-BEDB-175A-13F5-37CDA4DE739A}"/>
              </a:ext>
            </a:extLst>
          </p:cNvPr>
          <p:cNvSpPr txBox="1"/>
          <p:nvPr/>
        </p:nvSpPr>
        <p:spPr>
          <a:xfrm>
            <a:off x="5865217" y="4694596"/>
            <a:ext cx="2405238" cy="553998"/>
          </a:xfrm>
          <a:prstGeom prst="rect">
            <a:avLst/>
          </a:prstGeom>
          <a:noFill/>
        </p:spPr>
        <p:txBody>
          <a:bodyPr wrap="square" rtlCol="0">
            <a:spAutoFit/>
          </a:bodyPr>
          <a:lstStyle/>
          <a:p>
            <a:r>
              <a:rPr lang="en-US" sz="3000" dirty="0"/>
              <a:t>Orchestration</a:t>
            </a:r>
          </a:p>
        </p:txBody>
      </p:sp>
      <p:pic>
        <p:nvPicPr>
          <p:cNvPr id="5" name="Picture 2" descr="See the source image">
            <a:extLst>
              <a:ext uri="{FF2B5EF4-FFF2-40B4-BE49-F238E27FC236}">
                <a16:creationId xmlns:a16="http://schemas.microsoft.com/office/drawing/2014/main" id="{936586AA-8CF3-F8EC-4407-0AC82C526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130" y="2880227"/>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3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A0667-97EC-88DF-A559-EA22DA4B6EFB}"/>
              </a:ext>
            </a:extLst>
          </p:cNvPr>
          <p:cNvPicPr>
            <a:picLocks noChangeAspect="1"/>
          </p:cNvPicPr>
          <p:nvPr/>
        </p:nvPicPr>
        <p:blipFill>
          <a:blip r:embed="rId2"/>
          <a:stretch>
            <a:fillRect/>
          </a:stretch>
        </p:blipFill>
        <p:spPr>
          <a:xfrm>
            <a:off x="227496" y="2174982"/>
            <a:ext cx="7049604" cy="2793405"/>
          </a:xfrm>
          <a:prstGeom prst="rect">
            <a:avLst/>
          </a:prstGeom>
        </p:spPr>
      </p:pic>
      <p:sp>
        <p:nvSpPr>
          <p:cNvPr id="4" name="Rectangle 3">
            <a:extLst>
              <a:ext uri="{FF2B5EF4-FFF2-40B4-BE49-F238E27FC236}">
                <a16:creationId xmlns:a16="http://schemas.microsoft.com/office/drawing/2014/main" id="{EA25D38B-B765-69E3-D12F-F9AF62488815}"/>
              </a:ext>
            </a:extLst>
          </p:cNvPr>
          <p:cNvSpPr/>
          <p:nvPr/>
        </p:nvSpPr>
        <p:spPr>
          <a:xfrm>
            <a:off x="6893409" y="1580444"/>
            <a:ext cx="1510679" cy="507831"/>
          </a:xfrm>
          <a:prstGeom prst="rect">
            <a:avLst/>
          </a:prstGeom>
          <a:ln w="12700">
            <a:solidFill>
              <a:schemeClr val="accent1"/>
            </a:solidFill>
          </a:ln>
        </p:spPr>
        <p:txBody>
          <a:bodyPr wrap="square">
            <a:spAutoFit/>
          </a:bodyPr>
          <a:lstStyle/>
          <a:p>
            <a:pPr algn="ctr"/>
            <a:r>
              <a:rPr lang="en-US" sz="900" dirty="0"/>
              <a:t>A Command is Discrete.</a:t>
            </a:r>
          </a:p>
          <a:p>
            <a:pPr algn="ctr"/>
            <a:r>
              <a:rPr lang="en-US" sz="900" dirty="0"/>
              <a:t>We use a </a:t>
            </a:r>
            <a:r>
              <a:rPr lang="en-US" sz="900" b="1" dirty="0"/>
              <a:t>Queue</a:t>
            </a:r>
            <a:r>
              <a:rPr lang="en-US" sz="900" dirty="0"/>
              <a:t> for a Command</a:t>
            </a:r>
          </a:p>
        </p:txBody>
      </p:sp>
      <p:cxnSp>
        <p:nvCxnSpPr>
          <p:cNvPr id="5" name="Straight Arrow Connector 4">
            <a:extLst>
              <a:ext uri="{FF2B5EF4-FFF2-40B4-BE49-F238E27FC236}">
                <a16:creationId xmlns:a16="http://schemas.microsoft.com/office/drawing/2014/main" id="{C94B84DA-6336-07CC-17E2-65995B958F81}"/>
              </a:ext>
            </a:extLst>
          </p:cNvPr>
          <p:cNvCxnSpPr>
            <a:cxnSpLocks/>
            <a:stCxn id="4" idx="2"/>
          </p:cNvCxnSpPr>
          <p:nvPr/>
        </p:nvCxnSpPr>
        <p:spPr>
          <a:xfrm flipH="1">
            <a:off x="3146384" y="2088275"/>
            <a:ext cx="4502365" cy="12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EBC875-BCB0-C22B-C20E-CB41013FEDCE}"/>
              </a:ext>
            </a:extLst>
          </p:cNvPr>
          <p:cNvCxnSpPr>
            <a:cxnSpLocks/>
            <a:stCxn id="4" idx="2"/>
          </p:cNvCxnSpPr>
          <p:nvPr/>
        </p:nvCxnSpPr>
        <p:spPr>
          <a:xfrm flipH="1">
            <a:off x="4872514" y="2088275"/>
            <a:ext cx="2776235" cy="12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3F164E-940A-95F0-BCD3-BD72938B59F3}"/>
              </a:ext>
            </a:extLst>
          </p:cNvPr>
          <p:cNvCxnSpPr>
            <a:cxnSpLocks/>
            <a:stCxn id="4" idx="2"/>
          </p:cNvCxnSpPr>
          <p:nvPr/>
        </p:nvCxnSpPr>
        <p:spPr>
          <a:xfrm flipH="1">
            <a:off x="5521285" y="2088275"/>
            <a:ext cx="2127464" cy="12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79C096F-28FF-FCCA-A270-143E8E035FDF}"/>
              </a:ext>
            </a:extLst>
          </p:cNvPr>
          <p:cNvCxnSpPr>
            <a:cxnSpLocks/>
            <a:stCxn id="4" idx="2"/>
          </p:cNvCxnSpPr>
          <p:nvPr/>
        </p:nvCxnSpPr>
        <p:spPr>
          <a:xfrm flipH="1">
            <a:off x="6981784" y="2088275"/>
            <a:ext cx="666965" cy="1340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8D379ED-9EDD-33A9-DBC8-43AFB7836A43}"/>
              </a:ext>
            </a:extLst>
          </p:cNvPr>
          <p:cNvSpPr/>
          <p:nvPr/>
        </p:nvSpPr>
        <p:spPr>
          <a:xfrm>
            <a:off x="2528839" y="1574530"/>
            <a:ext cx="1510679" cy="923330"/>
          </a:xfrm>
          <a:prstGeom prst="rect">
            <a:avLst/>
          </a:prstGeom>
          <a:ln w="12700">
            <a:solidFill>
              <a:schemeClr val="accent1"/>
            </a:solidFill>
          </a:ln>
        </p:spPr>
        <p:txBody>
          <a:bodyPr wrap="square">
            <a:spAutoFit/>
          </a:bodyPr>
          <a:lstStyle/>
          <a:p>
            <a:pPr algn="ctr"/>
            <a:r>
              <a:rPr lang="en-US" sz="900" dirty="0"/>
              <a:t>A Command is an Imperative. An instruction to another party to do something.</a:t>
            </a:r>
          </a:p>
          <a:p>
            <a:pPr algn="ctr"/>
            <a:r>
              <a:rPr lang="en-US" sz="900" dirty="0"/>
              <a:t>It is usually issued as part of a workflow.</a:t>
            </a:r>
          </a:p>
        </p:txBody>
      </p:sp>
      <p:cxnSp>
        <p:nvCxnSpPr>
          <p:cNvPr id="10" name="Straight Arrow Connector 9">
            <a:extLst>
              <a:ext uri="{FF2B5EF4-FFF2-40B4-BE49-F238E27FC236}">
                <a16:creationId xmlns:a16="http://schemas.microsoft.com/office/drawing/2014/main" id="{32CC1C96-956D-13E2-E51A-7C75424EB1CC}"/>
              </a:ext>
            </a:extLst>
          </p:cNvPr>
          <p:cNvCxnSpPr>
            <a:cxnSpLocks/>
            <a:stCxn id="9" idx="2"/>
          </p:cNvCxnSpPr>
          <p:nvPr/>
        </p:nvCxnSpPr>
        <p:spPr>
          <a:xfrm flipH="1">
            <a:off x="2764896" y="2497860"/>
            <a:ext cx="519283" cy="77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985FC5-D448-B615-8929-D7345AAD9B24}"/>
              </a:ext>
            </a:extLst>
          </p:cNvPr>
          <p:cNvSpPr/>
          <p:nvPr/>
        </p:nvSpPr>
        <p:spPr>
          <a:xfrm>
            <a:off x="4549734" y="1574530"/>
            <a:ext cx="1510679" cy="646331"/>
          </a:xfrm>
          <a:prstGeom prst="rect">
            <a:avLst/>
          </a:prstGeom>
          <a:ln w="12700">
            <a:solidFill>
              <a:schemeClr val="accent1"/>
            </a:solidFill>
          </a:ln>
        </p:spPr>
        <p:txBody>
          <a:bodyPr wrap="square">
            <a:spAutoFit/>
          </a:bodyPr>
          <a:lstStyle/>
          <a:p>
            <a:pPr algn="ctr"/>
            <a:r>
              <a:rPr lang="en-US" sz="900" dirty="0"/>
              <a:t>A useful question is: is there another service I </a:t>
            </a:r>
            <a:r>
              <a:rPr lang="en-US" sz="900" i="1" dirty="0"/>
              <a:t>expect</a:t>
            </a:r>
            <a:r>
              <a:rPr lang="en-US" sz="900" dirty="0"/>
              <a:t> to handle this request?</a:t>
            </a:r>
          </a:p>
          <a:p>
            <a:pPr algn="ctr"/>
            <a:r>
              <a:rPr lang="en-US" sz="900" dirty="0"/>
              <a:t>If so you have a Command.</a:t>
            </a:r>
          </a:p>
        </p:txBody>
      </p:sp>
      <p:cxnSp>
        <p:nvCxnSpPr>
          <p:cNvPr id="12" name="Straight Arrow Connector 11">
            <a:extLst>
              <a:ext uri="{FF2B5EF4-FFF2-40B4-BE49-F238E27FC236}">
                <a16:creationId xmlns:a16="http://schemas.microsoft.com/office/drawing/2014/main" id="{8E2E4853-3D16-0D77-60A5-7F0F27DE501A}"/>
              </a:ext>
            </a:extLst>
          </p:cNvPr>
          <p:cNvCxnSpPr>
            <a:cxnSpLocks/>
            <a:stCxn id="11" idx="1"/>
            <a:endCxn id="9" idx="3"/>
          </p:cNvCxnSpPr>
          <p:nvPr/>
        </p:nvCxnSpPr>
        <p:spPr>
          <a:xfrm flipH="1">
            <a:off x="4039518" y="1897696"/>
            <a:ext cx="510216"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6E5F34D-479D-F29D-288C-71C2B233D76C}"/>
              </a:ext>
            </a:extLst>
          </p:cNvPr>
          <p:cNvSpPr/>
          <p:nvPr/>
        </p:nvSpPr>
        <p:spPr>
          <a:xfrm>
            <a:off x="7542179" y="2555855"/>
            <a:ext cx="1510679" cy="369332"/>
          </a:xfrm>
          <a:prstGeom prst="rect">
            <a:avLst/>
          </a:prstGeom>
          <a:ln w="12700">
            <a:solidFill>
              <a:schemeClr val="accent1"/>
            </a:solidFill>
          </a:ln>
        </p:spPr>
        <p:txBody>
          <a:bodyPr wrap="square">
            <a:spAutoFit/>
          </a:bodyPr>
          <a:lstStyle/>
          <a:p>
            <a:pPr algn="ctr"/>
            <a:r>
              <a:rPr lang="en-US" sz="900" dirty="0"/>
              <a:t>A Command may be </a:t>
            </a:r>
            <a:r>
              <a:rPr lang="en-US" sz="900" i="1" dirty="0"/>
              <a:t>fire-and-forget</a:t>
            </a:r>
            <a:r>
              <a:rPr lang="en-US" sz="900" dirty="0"/>
              <a:t> or </a:t>
            </a:r>
            <a:r>
              <a:rPr lang="en-US" sz="900" i="1" dirty="0"/>
              <a:t>request-reply</a:t>
            </a:r>
          </a:p>
        </p:txBody>
      </p:sp>
      <p:cxnSp>
        <p:nvCxnSpPr>
          <p:cNvPr id="14" name="Straight Arrow Connector 13">
            <a:extLst>
              <a:ext uri="{FF2B5EF4-FFF2-40B4-BE49-F238E27FC236}">
                <a16:creationId xmlns:a16="http://schemas.microsoft.com/office/drawing/2014/main" id="{52EBC67E-E2DC-3546-2EB2-C8E8FFFB3158}"/>
              </a:ext>
            </a:extLst>
          </p:cNvPr>
          <p:cNvCxnSpPr>
            <a:cxnSpLocks/>
          </p:cNvCxnSpPr>
          <p:nvPr/>
        </p:nvCxnSpPr>
        <p:spPr>
          <a:xfrm flipH="1">
            <a:off x="5438734" y="2747179"/>
            <a:ext cx="2103446" cy="810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58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C497B-A622-D284-7D84-94A9999E2D86}"/>
              </a:ext>
            </a:extLst>
          </p:cNvPr>
          <p:cNvPicPr>
            <a:picLocks noChangeAspect="1"/>
          </p:cNvPicPr>
          <p:nvPr/>
        </p:nvPicPr>
        <p:blipFill>
          <a:blip r:embed="rId2"/>
          <a:stretch>
            <a:fillRect/>
          </a:stretch>
        </p:blipFill>
        <p:spPr>
          <a:xfrm>
            <a:off x="857250" y="1919288"/>
            <a:ext cx="7686851" cy="3124015"/>
          </a:xfrm>
          <a:prstGeom prst="rect">
            <a:avLst/>
          </a:prstGeom>
        </p:spPr>
      </p:pic>
      <p:sp>
        <p:nvSpPr>
          <p:cNvPr id="4" name="Rectangle 3">
            <a:extLst>
              <a:ext uri="{FF2B5EF4-FFF2-40B4-BE49-F238E27FC236}">
                <a16:creationId xmlns:a16="http://schemas.microsoft.com/office/drawing/2014/main" id="{A4CB6E70-95E2-1CFD-9E28-857B58C73268}"/>
              </a:ext>
            </a:extLst>
          </p:cNvPr>
          <p:cNvSpPr/>
          <p:nvPr/>
        </p:nvSpPr>
        <p:spPr>
          <a:xfrm>
            <a:off x="4656612" y="4522174"/>
            <a:ext cx="1510679" cy="784830"/>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take the customer’s payment for this order.</a:t>
            </a:r>
          </a:p>
          <a:p>
            <a:pPr algn="ctr"/>
            <a:r>
              <a:rPr lang="en-US" sz="900" dirty="0"/>
              <a:t>This is a Command.</a:t>
            </a:r>
          </a:p>
        </p:txBody>
      </p:sp>
      <p:cxnSp>
        <p:nvCxnSpPr>
          <p:cNvPr id="5" name="Straight Arrow Connector 4">
            <a:extLst>
              <a:ext uri="{FF2B5EF4-FFF2-40B4-BE49-F238E27FC236}">
                <a16:creationId xmlns:a16="http://schemas.microsoft.com/office/drawing/2014/main" id="{3FB97CD9-ABA1-9E6D-8E17-922E4DC19762}"/>
              </a:ext>
            </a:extLst>
          </p:cNvPr>
          <p:cNvCxnSpPr>
            <a:cxnSpLocks/>
            <a:stCxn id="4" idx="0"/>
          </p:cNvCxnSpPr>
          <p:nvPr/>
        </p:nvCxnSpPr>
        <p:spPr>
          <a:xfrm flipH="1" flipV="1">
            <a:off x="5332022" y="3757000"/>
            <a:ext cx="79930" cy="765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B9FFC8F-9A5D-239D-D748-6B7D38CC9EC9}"/>
              </a:ext>
            </a:extLst>
          </p:cNvPr>
          <p:cNvSpPr/>
          <p:nvPr/>
        </p:nvSpPr>
        <p:spPr>
          <a:xfrm>
            <a:off x="7100740" y="4585612"/>
            <a:ext cx="1510679" cy="646331"/>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reply to my request.</a:t>
            </a:r>
          </a:p>
          <a:p>
            <a:pPr algn="ctr"/>
            <a:r>
              <a:rPr lang="en-US" sz="900" dirty="0"/>
              <a:t>What does this?</a:t>
            </a:r>
          </a:p>
        </p:txBody>
      </p:sp>
      <p:cxnSp>
        <p:nvCxnSpPr>
          <p:cNvPr id="7" name="Straight Arrow Connector 6">
            <a:extLst>
              <a:ext uri="{FF2B5EF4-FFF2-40B4-BE49-F238E27FC236}">
                <a16:creationId xmlns:a16="http://schemas.microsoft.com/office/drawing/2014/main" id="{5E8D2D8D-17F9-89E5-2C1E-1E643AAC93EE}"/>
              </a:ext>
            </a:extLst>
          </p:cNvPr>
          <p:cNvCxnSpPr>
            <a:cxnSpLocks/>
            <a:stCxn id="6" idx="0"/>
          </p:cNvCxnSpPr>
          <p:nvPr/>
        </p:nvCxnSpPr>
        <p:spPr>
          <a:xfrm flipH="1" flipV="1">
            <a:off x="7534894" y="3658342"/>
            <a:ext cx="321186" cy="927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5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3DA52-2C0A-FA30-C6EC-48F9E6D0AF95}"/>
              </a:ext>
            </a:extLst>
          </p:cNvPr>
          <p:cNvPicPr>
            <a:picLocks noChangeAspect="1"/>
          </p:cNvPicPr>
          <p:nvPr/>
        </p:nvPicPr>
        <p:blipFill>
          <a:blip r:embed="rId2"/>
          <a:stretch>
            <a:fillRect/>
          </a:stretch>
        </p:blipFill>
        <p:spPr>
          <a:xfrm>
            <a:off x="166997" y="1611828"/>
            <a:ext cx="7452509" cy="3172093"/>
          </a:xfrm>
          <a:prstGeom prst="rect">
            <a:avLst/>
          </a:prstGeom>
        </p:spPr>
      </p:pic>
      <p:sp>
        <p:nvSpPr>
          <p:cNvPr id="4" name="Rectangle 3">
            <a:extLst>
              <a:ext uri="{FF2B5EF4-FFF2-40B4-BE49-F238E27FC236}">
                <a16:creationId xmlns:a16="http://schemas.microsoft.com/office/drawing/2014/main" id="{4A433C77-F25B-C517-DB78-D6B06DD0BC51}"/>
              </a:ext>
            </a:extLst>
          </p:cNvPr>
          <p:cNvSpPr/>
          <p:nvPr/>
        </p:nvSpPr>
        <p:spPr>
          <a:xfrm>
            <a:off x="5285381" y="1340592"/>
            <a:ext cx="1510679" cy="646331"/>
          </a:xfrm>
          <a:prstGeom prst="rect">
            <a:avLst/>
          </a:prstGeom>
          <a:ln w="12700">
            <a:solidFill>
              <a:schemeClr val="accent1"/>
            </a:solidFill>
          </a:ln>
        </p:spPr>
        <p:txBody>
          <a:bodyPr wrap="square">
            <a:spAutoFit/>
          </a:bodyPr>
          <a:lstStyle/>
          <a:p>
            <a:pPr algn="ctr"/>
            <a:r>
              <a:rPr lang="en-US" sz="900" dirty="0"/>
              <a:t>An Event may be </a:t>
            </a:r>
            <a:r>
              <a:rPr lang="en-US" sz="900" b="1" dirty="0"/>
              <a:t>Series</a:t>
            </a:r>
            <a:r>
              <a:rPr lang="en-US" sz="900" dirty="0"/>
              <a:t> or </a:t>
            </a:r>
            <a:r>
              <a:rPr lang="en-US" sz="900" b="1" dirty="0"/>
              <a:t>Discrete</a:t>
            </a:r>
            <a:r>
              <a:rPr lang="en-US" sz="900" dirty="0"/>
              <a:t>.</a:t>
            </a:r>
          </a:p>
          <a:p>
            <a:pPr algn="ctr"/>
            <a:r>
              <a:rPr lang="en-US" sz="900" dirty="0"/>
              <a:t>We can use a </a:t>
            </a:r>
            <a:r>
              <a:rPr lang="en-US" sz="900" b="1" dirty="0"/>
              <a:t>Stream</a:t>
            </a:r>
            <a:r>
              <a:rPr lang="en-US" sz="900" dirty="0"/>
              <a:t> or </a:t>
            </a:r>
            <a:r>
              <a:rPr lang="en-US" sz="900" b="1" dirty="0"/>
              <a:t>Queue</a:t>
            </a:r>
            <a:r>
              <a:rPr lang="en-US" sz="900" dirty="0"/>
              <a:t> for an Event</a:t>
            </a:r>
          </a:p>
        </p:txBody>
      </p:sp>
      <p:cxnSp>
        <p:nvCxnSpPr>
          <p:cNvPr id="5" name="Straight Arrow Connector 4">
            <a:extLst>
              <a:ext uri="{FF2B5EF4-FFF2-40B4-BE49-F238E27FC236}">
                <a16:creationId xmlns:a16="http://schemas.microsoft.com/office/drawing/2014/main" id="{A521FCB5-2B55-21A8-DFA8-247670E6079B}"/>
              </a:ext>
            </a:extLst>
          </p:cNvPr>
          <p:cNvCxnSpPr>
            <a:cxnSpLocks/>
            <a:stCxn id="4" idx="2"/>
          </p:cNvCxnSpPr>
          <p:nvPr/>
        </p:nvCxnSpPr>
        <p:spPr>
          <a:xfrm flipH="1">
            <a:off x="4863803" y="1986923"/>
            <a:ext cx="1176918" cy="149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0C9445F-6D93-CD74-2F6E-D065E935ECF3}"/>
              </a:ext>
            </a:extLst>
          </p:cNvPr>
          <p:cNvCxnSpPr>
            <a:cxnSpLocks/>
            <a:stCxn id="4" idx="2"/>
          </p:cNvCxnSpPr>
          <p:nvPr/>
        </p:nvCxnSpPr>
        <p:spPr>
          <a:xfrm>
            <a:off x="6040721" y="1986923"/>
            <a:ext cx="1167062" cy="1644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9269791-F61B-9A27-C09B-459D351062BB}"/>
              </a:ext>
            </a:extLst>
          </p:cNvPr>
          <p:cNvSpPr/>
          <p:nvPr/>
        </p:nvSpPr>
        <p:spPr>
          <a:xfrm>
            <a:off x="2599567" y="1514185"/>
            <a:ext cx="1510679" cy="784830"/>
          </a:xfrm>
          <a:prstGeom prst="rect">
            <a:avLst/>
          </a:prstGeom>
          <a:ln w="12700">
            <a:solidFill>
              <a:schemeClr val="accent1"/>
            </a:solidFill>
          </a:ln>
        </p:spPr>
        <p:txBody>
          <a:bodyPr wrap="square">
            <a:spAutoFit/>
          </a:bodyPr>
          <a:lstStyle/>
          <a:p>
            <a:pPr algn="ctr"/>
            <a:r>
              <a:rPr lang="en-US" sz="900" dirty="0"/>
              <a:t>An Event is a Fact that tells us something happened.</a:t>
            </a:r>
          </a:p>
          <a:p>
            <a:pPr algn="ctr"/>
            <a:r>
              <a:rPr lang="en-US" sz="900" dirty="0"/>
              <a:t>It is often issued because we have serviced a Command.</a:t>
            </a:r>
          </a:p>
        </p:txBody>
      </p:sp>
      <p:cxnSp>
        <p:nvCxnSpPr>
          <p:cNvPr id="8" name="Straight Arrow Connector 7">
            <a:extLst>
              <a:ext uri="{FF2B5EF4-FFF2-40B4-BE49-F238E27FC236}">
                <a16:creationId xmlns:a16="http://schemas.microsoft.com/office/drawing/2014/main" id="{646D613D-2123-1F33-A72F-53823B4AC295}"/>
              </a:ext>
            </a:extLst>
          </p:cNvPr>
          <p:cNvCxnSpPr>
            <a:cxnSpLocks/>
            <a:stCxn id="7" idx="3"/>
          </p:cNvCxnSpPr>
          <p:nvPr/>
        </p:nvCxnSpPr>
        <p:spPr>
          <a:xfrm>
            <a:off x="4110246" y="1906600"/>
            <a:ext cx="1131226" cy="1631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797C488-B3CE-CF3C-E5A9-F35E8D8C0DAA}"/>
              </a:ext>
            </a:extLst>
          </p:cNvPr>
          <p:cNvSpPr/>
          <p:nvPr/>
        </p:nvSpPr>
        <p:spPr>
          <a:xfrm>
            <a:off x="7207783" y="1271342"/>
            <a:ext cx="1510679" cy="784830"/>
          </a:xfrm>
          <a:prstGeom prst="rect">
            <a:avLst/>
          </a:prstGeom>
          <a:ln w="12700">
            <a:solidFill>
              <a:schemeClr val="accent1"/>
            </a:solidFill>
          </a:ln>
        </p:spPr>
        <p:txBody>
          <a:bodyPr wrap="square">
            <a:spAutoFit/>
          </a:bodyPr>
          <a:lstStyle/>
          <a:p>
            <a:pPr algn="ctr"/>
            <a:r>
              <a:rPr lang="en-US" sz="900" dirty="0"/>
              <a:t>An Event may be the Reply in a Request-Reply. By using a correlation id, the sender can asynchronously receive a reply to their request.</a:t>
            </a:r>
          </a:p>
        </p:txBody>
      </p:sp>
      <p:cxnSp>
        <p:nvCxnSpPr>
          <p:cNvPr id="10" name="Straight Arrow Connector 9">
            <a:extLst>
              <a:ext uri="{FF2B5EF4-FFF2-40B4-BE49-F238E27FC236}">
                <a16:creationId xmlns:a16="http://schemas.microsoft.com/office/drawing/2014/main" id="{A682DD30-2C4F-0EB0-821E-869B2047A890}"/>
              </a:ext>
            </a:extLst>
          </p:cNvPr>
          <p:cNvCxnSpPr>
            <a:cxnSpLocks/>
            <a:stCxn id="9" idx="1"/>
          </p:cNvCxnSpPr>
          <p:nvPr/>
        </p:nvCxnSpPr>
        <p:spPr>
          <a:xfrm flipH="1">
            <a:off x="5392882" y="1663757"/>
            <a:ext cx="1814901" cy="176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EE168-1B0D-0FE1-CF39-177FE88BC4D1}"/>
              </a:ext>
            </a:extLst>
          </p:cNvPr>
          <p:cNvPicPr>
            <a:picLocks noChangeAspect="1"/>
          </p:cNvPicPr>
          <p:nvPr/>
        </p:nvPicPr>
        <p:blipFill>
          <a:blip r:embed="rId2"/>
          <a:stretch>
            <a:fillRect/>
          </a:stretch>
        </p:blipFill>
        <p:spPr>
          <a:xfrm>
            <a:off x="542925" y="1847850"/>
            <a:ext cx="7515941" cy="2949518"/>
          </a:xfrm>
          <a:prstGeom prst="rect">
            <a:avLst/>
          </a:prstGeom>
        </p:spPr>
      </p:pic>
      <p:sp>
        <p:nvSpPr>
          <p:cNvPr id="4" name="Rectangle 3">
            <a:extLst>
              <a:ext uri="{FF2B5EF4-FFF2-40B4-BE49-F238E27FC236}">
                <a16:creationId xmlns:a16="http://schemas.microsoft.com/office/drawing/2014/main" id="{4AA57BCE-B612-B9F1-52B7-A0C17F768915}"/>
              </a:ext>
            </a:extLst>
          </p:cNvPr>
          <p:cNvSpPr/>
          <p:nvPr/>
        </p:nvSpPr>
        <p:spPr>
          <a:xfrm>
            <a:off x="7840858" y="4575711"/>
            <a:ext cx="1200550" cy="784830"/>
          </a:xfrm>
          <a:prstGeom prst="rect">
            <a:avLst/>
          </a:prstGeom>
          <a:ln w="12700">
            <a:solidFill>
              <a:schemeClr val="accent1"/>
            </a:solidFill>
          </a:ln>
        </p:spPr>
        <p:txBody>
          <a:bodyPr wrap="square">
            <a:spAutoFit/>
          </a:bodyPr>
          <a:lstStyle/>
          <a:p>
            <a:pPr algn="ctr"/>
            <a:r>
              <a:rPr lang="en-US" sz="900" dirty="0"/>
              <a:t>Accept Payments is a branch in the flow, so it does not raise a command, just an event as a </a:t>
            </a:r>
            <a:r>
              <a:rPr lang="en-US" sz="900" b="1" dirty="0"/>
              <a:t>reply</a:t>
            </a:r>
            <a:r>
              <a:rPr lang="en-US" sz="900" dirty="0"/>
              <a:t>.</a:t>
            </a:r>
          </a:p>
        </p:txBody>
      </p:sp>
      <p:cxnSp>
        <p:nvCxnSpPr>
          <p:cNvPr id="5" name="Straight Arrow Connector 4">
            <a:extLst>
              <a:ext uri="{FF2B5EF4-FFF2-40B4-BE49-F238E27FC236}">
                <a16:creationId xmlns:a16="http://schemas.microsoft.com/office/drawing/2014/main" id="{31901807-EB72-D638-54DC-63648F0F3846}"/>
              </a:ext>
            </a:extLst>
          </p:cNvPr>
          <p:cNvCxnSpPr>
            <a:cxnSpLocks/>
            <a:stCxn id="4" idx="0"/>
          </p:cNvCxnSpPr>
          <p:nvPr/>
        </p:nvCxnSpPr>
        <p:spPr>
          <a:xfrm flipH="1" flipV="1">
            <a:off x="7842456" y="4000214"/>
            <a:ext cx="598677" cy="57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BAED23D-6AAD-269D-5214-DE7AAE6E74C9}"/>
              </a:ext>
            </a:extLst>
          </p:cNvPr>
          <p:cNvSpPr/>
          <p:nvPr/>
        </p:nvSpPr>
        <p:spPr>
          <a:xfrm>
            <a:off x="4141295" y="4830596"/>
            <a:ext cx="2272812" cy="507831"/>
          </a:xfrm>
          <a:prstGeom prst="rect">
            <a:avLst/>
          </a:prstGeom>
          <a:ln w="12700">
            <a:solidFill>
              <a:schemeClr val="accent1"/>
            </a:solidFill>
          </a:ln>
        </p:spPr>
        <p:txBody>
          <a:bodyPr wrap="square">
            <a:spAutoFit/>
          </a:bodyPr>
          <a:lstStyle/>
          <a:p>
            <a:pPr algn="ctr"/>
            <a:r>
              <a:rPr lang="en-US" sz="900" dirty="0"/>
              <a:t>A Reply could be </a:t>
            </a:r>
            <a:r>
              <a:rPr lang="en-US" sz="900" b="1" dirty="0"/>
              <a:t>Series</a:t>
            </a:r>
            <a:r>
              <a:rPr lang="en-US" sz="900" dirty="0"/>
              <a:t> or </a:t>
            </a:r>
            <a:r>
              <a:rPr lang="en-US" sz="900" b="1" dirty="0"/>
              <a:t>Discrete</a:t>
            </a:r>
            <a:r>
              <a:rPr lang="en-US" sz="900" dirty="0"/>
              <a:t>.</a:t>
            </a:r>
          </a:p>
          <a:p>
            <a:pPr algn="ctr"/>
            <a:r>
              <a:rPr lang="en-US" sz="900" dirty="0"/>
              <a:t>If it is a reply to just one sender we may prefer Discrete – over a Queue</a:t>
            </a:r>
          </a:p>
        </p:txBody>
      </p:sp>
      <p:cxnSp>
        <p:nvCxnSpPr>
          <p:cNvPr id="7" name="Straight Arrow Connector 6">
            <a:extLst>
              <a:ext uri="{FF2B5EF4-FFF2-40B4-BE49-F238E27FC236}">
                <a16:creationId xmlns:a16="http://schemas.microsoft.com/office/drawing/2014/main" id="{CD4B39B8-ACDC-6827-2529-65C2AF010A34}"/>
              </a:ext>
            </a:extLst>
          </p:cNvPr>
          <p:cNvCxnSpPr>
            <a:cxnSpLocks/>
            <a:stCxn id="6" idx="0"/>
          </p:cNvCxnSpPr>
          <p:nvPr/>
        </p:nvCxnSpPr>
        <p:spPr>
          <a:xfrm flipV="1">
            <a:off x="5277701" y="4106965"/>
            <a:ext cx="1343824" cy="72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9355129-12F6-661A-6D71-7EF07E14445D}"/>
              </a:ext>
            </a:extLst>
          </p:cNvPr>
          <p:cNvSpPr/>
          <p:nvPr/>
        </p:nvSpPr>
        <p:spPr>
          <a:xfrm>
            <a:off x="1661065" y="4823431"/>
            <a:ext cx="2272812" cy="507831"/>
          </a:xfrm>
          <a:prstGeom prst="rect">
            <a:avLst/>
          </a:prstGeom>
          <a:ln w="12700">
            <a:solidFill>
              <a:schemeClr val="accent1"/>
            </a:solidFill>
          </a:ln>
        </p:spPr>
        <p:txBody>
          <a:bodyPr wrap="square">
            <a:spAutoFit/>
          </a:bodyPr>
          <a:lstStyle/>
          <a:p>
            <a:pPr algn="ctr"/>
            <a:r>
              <a:rPr lang="en-US" sz="900" dirty="0"/>
              <a:t>A Status Update is often Series.</a:t>
            </a:r>
          </a:p>
          <a:p>
            <a:pPr algn="ctr"/>
            <a:r>
              <a:rPr lang="en-US" sz="900" dirty="0"/>
              <a:t>If it has zero or more subscribers we may prefer series – over a Stream</a:t>
            </a:r>
          </a:p>
        </p:txBody>
      </p:sp>
      <p:cxnSp>
        <p:nvCxnSpPr>
          <p:cNvPr id="9" name="Straight Arrow Connector 8">
            <a:extLst>
              <a:ext uri="{FF2B5EF4-FFF2-40B4-BE49-F238E27FC236}">
                <a16:creationId xmlns:a16="http://schemas.microsoft.com/office/drawing/2014/main" id="{03B7836D-991A-5E85-C30E-AFB4B6565E87}"/>
              </a:ext>
            </a:extLst>
          </p:cNvPr>
          <p:cNvCxnSpPr>
            <a:cxnSpLocks/>
            <a:stCxn id="8" idx="0"/>
          </p:cNvCxnSpPr>
          <p:nvPr/>
        </p:nvCxnSpPr>
        <p:spPr>
          <a:xfrm flipV="1">
            <a:off x="2797471" y="3630715"/>
            <a:ext cx="2145078" cy="119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327D966-3658-0216-52ED-0DA584D567D2}"/>
              </a:ext>
            </a:extLst>
          </p:cNvPr>
          <p:cNvSpPr/>
          <p:nvPr/>
        </p:nvSpPr>
        <p:spPr>
          <a:xfrm>
            <a:off x="6527208" y="4564254"/>
            <a:ext cx="1200550" cy="507831"/>
          </a:xfrm>
          <a:prstGeom prst="rect">
            <a:avLst/>
          </a:prstGeom>
          <a:ln w="12700">
            <a:solidFill>
              <a:schemeClr val="accent1"/>
            </a:solidFill>
          </a:ln>
        </p:spPr>
        <p:txBody>
          <a:bodyPr wrap="square">
            <a:spAutoFit/>
          </a:bodyPr>
          <a:lstStyle/>
          <a:p>
            <a:pPr algn="ctr"/>
            <a:r>
              <a:rPr lang="en-US" sz="900" dirty="0"/>
              <a:t>An error is just an event as a </a:t>
            </a:r>
            <a:r>
              <a:rPr lang="en-US" sz="900" b="1" dirty="0"/>
              <a:t>reply </a:t>
            </a:r>
            <a:r>
              <a:rPr lang="en-US" sz="900" dirty="0"/>
              <a:t>that indicates failure.</a:t>
            </a:r>
          </a:p>
        </p:txBody>
      </p:sp>
      <p:cxnSp>
        <p:nvCxnSpPr>
          <p:cNvPr id="11" name="Straight Arrow Connector 10">
            <a:extLst>
              <a:ext uri="{FF2B5EF4-FFF2-40B4-BE49-F238E27FC236}">
                <a16:creationId xmlns:a16="http://schemas.microsoft.com/office/drawing/2014/main" id="{AF1C9BCF-A0CF-D6BD-BA6B-1F2BAFB3D391}"/>
              </a:ext>
            </a:extLst>
          </p:cNvPr>
          <p:cNvCxnSpPr>
            <a:cxnSpLocks/>
            <a:stCxn id="10" idx="0"/>
          </p:cNvCxnSpPr>
          <p:nvPr/>
        </p:nvCxnSpPr>
        <p:spPr>
          <a:xfrm flipH="1" flipV="1">
            <a:off x="7044043" y="3983737"/>
            <a:ext cx="83440" cy="58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9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8</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904208" y="1999339"/>
            <a:ext cx="142395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4906693" y="1999339"/>
            <a:ext cx="1204633" cy="196443"/>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Command</a:t>
            </a:r>
            <a:endParaRPr sz="12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Event (Notification)</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Document</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3129805" y="1335215"/>
            <a:ext cx="2556929" cy="403957"/>
          </a:xfrm>
          <a:prstGeom prst="rect">
            <a:avLst/>
          </a:prstGeom>
          <a:noFill/>
        </p:spPr>
        <p:txBody>
          <a:bodyPr wrap="square" rtlCol="0">
            <a:spAutoFit/>
          </a:bodyPr>
          <a:lstStyle/>
          <a:p>
            <a:pPr algn="ctr"/>
            <a:r>
              <a:rPr lang="en-US" sz="2025" b="1" dirty="0"/>
              <a:t>Message Types</a:t>
            </a:r>
          </a:p>
        </p:txBody>
      </p:sp>
    </p:spTree>
    <p:extLst>
      <p:ext uri="{BB962C8B-B14F-4D97-AF65-F5344CB8AC3E}">
        <p14:creationId xmlns:p14="http://schemas.microsoft.com/office/powerpoint/2010/main" val="307344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F1E33-2182-3049-934C-8D3DE69E4D52}"/>
              </a:ext>
            </a:extLst>
          </p:cNvPr>
          <p:cNvPicPr>
            <a:picLocks noChangeAspect="1"/>
          </p:cNvPicPr>
          <p:nvPr/>
        </p:nvPicPr>
        <p:blipFill>
          <a:blip r:embed="rId2"/>
          <a:stretch>
            <a:fillRect/>
          </a:stretch>
        </p:blipFill>
        <p:spPr>
          <a:xfrm>
            <a:off x="442912" y="1781175"/>
            <a:ext cx="8129539" cy="3244314"/>
          </a:xfrm>
          <a:prstGeom prst="rect">
            <a:avLst/>
          </a:prstGeom>
        </p:spPr>
      </p:pic>
      <p:sp>
        <p:nvSpPr>
          <p:cNvPr id="4" name="TextBox 3">
            <a:extLst>
              <a:ext uri="{FF2B5EF4-FFF2-40B4-BE49-F238E27FC236}">
                <a16:creationId xmlns:a16="http://schemas.microsoft.com/office/drawing/2014/main" id="{D5BD54C8-5AA7-2505-127A-EEE6456F6EC6}"/>
              </a:ext>
            </a:extLst>
          </p:cNvPr>
          <p:cNvSpPr txBox="1"/>
          <p:nvPr/>
        </p:nvSpPr>
        <p:spPr>
          <a:xfrm>
            <a:off x="3605950" y="1821469"/>
            <a:ext cx="1174973" cy="507831"/>
          </a:xfrm>
          <a:prstGeom prst="rect">
            <a:avLst/>
          </a:prstGeom>
          <a:noFill/>
          <a:ln w="12700">
            <a:solidFill>
              <a:schemeClr val="accent1"/>
            </a:solidFill>
          </a:ln>
        </p:spPr>
        <p:txBody>
          <a:bodyPr wrap="square" rtlCol="0">
            <a:spAutoFit/>
          </a:bodyPr>
          <a:lstStyle/>
          <a:p>
            <a:pPr algn="ctr"/>
            <a:r>
              <a:rPr lang="en-US" sz="900" dirty="0"/>
              <a:t>Some naïve EDAs only use Events, not Commands</a:t>
            </a:r>
          </a:p>
        </p:txBody>
      </p:sp>
      <p:cxnSp>
        <p:nvCxnSpPr>
          <p:cNvPr id="5" name="Straight Arrow Connector 4">
            <a:extLst>
              <a:ext uri="{FF2B5EF4-FFF2-40B4-BE49-F238E27FC236}">
                <a16:creationId xmlns:a16="http://schemas.microsoft.com/office/drawing/2014/main" id="{3FC99D9D-4273-FFAA-FEA2-CFFAA5EC2CC0}"/>
              </a:ext>
            </a:extLst>
          </p:cNvPr>
          <p:cNvCxnSpPr>
            <a:cxnSpLocks/>
            <a:stCxn id="4" idx="2"/>
          </p:cNvCxnSpPr>
          <p:nvPr/>
        </p:nvCxnSpPr>
        <p:spPr>
          <a:xfrm flipH="1">
            <a:off x="3556660" y="2329300"/>
            <a:ext cx="636777" cy="477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60F8042-B0EC-7864-E24D-703A23EAC5DF}"/>
              </a:ext>
            </a:extLst>
          </p:cNvPr>
          <p:cNvCxnSpPr>
            <a:cxnSpLocks/>
            <a:stCxn id="4" idx="2"/>
          </p:cNvCxnSpPr>
          <p:nvPr/>
        </p:nvCxnSpPr>
        <p:spPr>
          <a:xfrm>
            <a:off x="4193437" y="2329300"/>
            <a:ext cx="1792299"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21D7442-80E1-9D5E-EEF1-20F084596A54}"/>
              </a:ext>
            </a:extLst>
          </p:cNvPr>
          <p:cNvCxnSpPr>
            <a:cxnSpLocks/>
            <a:stCxn id="4" idx="2"/>
          </p:cNvCxnSpPr>
          <p:nvPr/>
        </p:nvCxnSpPr>
        <p:spPr>
          <a:xfrm>
            <a:off x="4193437" y="2329300"/>
            <a:ext cx="4036823"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09A397A-2F56-736D-E976-44B7EEBF5729}"/>
              </a:ext>
            </a:extLst>
          </p:cNvPr>
          <p:cNvCxnSpPr>
            <a:cxnSpLocks/>
            <a:stCxn id="4" idx="2"/>
          </p:cNvCxnSpPr>
          <p:nvPr/>
        </p:nvCxnSpPr>
        <p:spPr>
          <a:xfrm>
            <a:off x="4193437" y="2329300"/>
            <a:ext cx="3185923" cy="1391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9EB6DF-CE86-0145-A2B3-CB756043E741}"/>
              </a:ext>
            </a:extLst>
          </p:cNvPr>
          <p:cNvSpPr txBox="1"/>
          <p:nvPr/>
        </p:nvSpPr>
        <p:spPr>
          <a:xfrm>
            <a:off x="5370917" y="1781176"/>
            <a:ext cx="1760792" cy="646331"/>
          </a:xfrm>
          <a:prstGeom prst="rect">
            <a:avLst/>
          </a:prstGeom>
          <a:noFill/>
          <a:ln w="12700">
            <a:solidFill>
              <a:schemeClr val="accent1"/>
            </a:solidFill>
          </a:ln>
        </p:spPr>
        <p:txBody>
          <a:bodyPr wrap="square" rtlCol="0">
            <a:spAutoFit/>
          </a:bodyPr>
          <a:lstStyle/>
          <a:p>
            <a:pPr algn="ctr"/>
            <a:r>
              <a:rPr lang="en-US" sz="900" dirty="0"/>
              <a:t>Events seem preferable because they are more loosely coupled because they have zero or more consumers</a:t>
            </a:r>
          </a:p>
        </p:txBody>
      </p:sp>
      <p:cxnSp>
        <p:nvCxnSpPr>
          <p:cNvPr id="10" name="Straight Arrow Connector 9">
            <a:extLst>
              <a:ext uri="{FF2B5EF4-FFF2-40B4-BE49-F238E27FC236}">
                <a16:creationId xmlns:a16="http://schemas.microsoft.com/office/drawing/2014/main" id="{F67852D9-8BBA-6522-D1AE-9832CC44BB23}"/>
              </a:ext>
            </a:extLst>
          </p:cNvPr>
          <p:cNvCxnSpPr>
            <a:cxnSpLocks/>
            <a:stCxn id="9" idx="1"/>
            <a:endCxn id="4" idx="3"/>
          </p:cNvCxnSpPr>
          <p:nvPr/>
        </p:nvCxnSpPr>
        <p:spPr>
          <a:xfrm flipH="1" flipV="1">
            <a:off x="4780923" y="2075385"/>
            <a:ext cx="589994" cy="28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DC4F3-4045-47ED-626E-D59D99A6BEE3}"/>
              </a:ext>
            </a:extLst>
          </p:cNvPr>
          <p:cNvSpPr txBox="1"/>
          <p:nvPr/>
        </p:nvSpPr>
        <p:spPr>
          <a:xfrm>
            <a:off x="7283728" y="1144293"/>
            <a:ext cx="1760792" cy="784830"/>
          </a:xfrm>
          <a:prstGeom prst="rect">
            <a:avLst/>
          </a:prstGeom>
          <a:noFill/>
          <a:ln w="12700">
            <a:solidFill>
              <a:schemeClr val="accent1"/>
            </a:solidFill>
          </a:ln>
        </p:spPr>
        <p:txBody>
          <a:bodyPr wrap="square" rtlCol="0">
            <a:spAutoFit/>
          </a:bodyPr>
          <a:lstStyle/>
          <a:p>
            <a:pPr algn="ctr"/>
            <a:r>
              <a:rPr lang="en-US" sz="900" dirty="0"/>
              <a:t>But this causes us problems:</a:t>
            </a:r>
          </a:p>
          <a:p>
            <a:pPr marL="128588" indent="-128588" algn="ctr">
              <a:buFontTx/>
              <a:buChar char="-"/>
            </a:pPr>
            <a:r>
              <a:rPr lang="en-US" sz="900" dirty="0"/>
              <a:t>Timing: it’s often not clear when a workflow step is </a:t>
            </a:r>
            <a:r>
              <a:rPr lang="en-US" sz="900" i="1" dirty="0"/>
              <a:t>done</a:t>
            </a:r>
            <a:r>
              <a:rPr lang="en-US" sz="900" dirty="0"/>
              <a:t>.</a:t>
            </a:r>
          </a:p>
          <a:p>
            <a:pPr marL="128588" indent="-128588" algn="ctr">
              <a:buFontTx/>
              <a:buChar char="-"/>
            </a:pPr>
            <a:r>
              <a:rPr lang="en-US" sz="900" dirty="0"/>
              <a:t>Hidden Coupling: We are coupled, we just hid it.</a:t>
            </a:r>
          </a:p>
        </p:txBody>
      </p:sp>
      <p:cxnSp>
        <p:nvCxnSpPr>
          <p:cNvPr id="12" name="Straight Arrow Connector 11">
            <a:extLst>
              <a:ext uri="{FF2B5EF4-FFF2-40B4-BE49-F238E27FC236}">
                <a16:creationId xmlns:a16="http://schemas.microsoft.com/office/drawing/2014/main" id="{3C36B91F-64BC-A325-89E6-94C62787F9BB}"/>
              </a:ext>
            </a:extLst>
          </p:cNvPr>
          <p:cNvCxnSpPr>
            <a:cxnSpLocks/>
            <a:stCxn id="11" idx="1"/>
            <a:endCxn id="9" idx="3"/>
          </p:cNvCxnSpPr>
          <p:nvPr/>
        </p:nvCxnSpPr>
        <p:spPr>
          <a:xfrm flipH="1">
            <a:off x="7131709" y="1536708"/>
            <a:ext cx="152019" cy="567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C476A-9B8A-5700-E504-0051AA4DB315}"/>
              </a:ext>
            </a:extLst>
          </p:cNvPr>
          <p:cNvPicPr>
            <a:picLocks noChangeAspect="1"/>
          </p:cNvPicPr>
          <p:nvPr/>
        </p:nvPicPr>
        <p:blipFill>
          <a:blip r:embed="rId2"/>
          <a:stretch>
            <a:fillRect/>
          </a:stretch>
        </p:blipFill>
        <p:spPr>
          <a:xfrm>
            <a:off x="309563" y="1738313"/>
            <a:ext cx="8029164" cy="3184752"/>
          </a:xfrm>
          <a:prstGeom prst="rect">
            <a:avLst/>
          </a:prstGeom>
        </p:spPr>
      </p:pic>
      <p:sp>
        <p:nvSpPr>
          <p:cNvPr id="14" name="TextBox 13">
            <a:extLst>
              <a:ext uri="{FF2B5EF4-FFF2-40B4-BE49-F238E27FC236}">
                <a16:creationId xmlns:a16="http://schemas.microsoft.com/office/drawing/2014/main" id="{368DF0C6-D91D-032C-D448-66ECF29FFA44}"/>
              </a:ext>
            </a:extLst>
          </p:cNvPr>
          <p:cNvSpPr txBox="1"/>
          <p:nvPr/>
        </p:nvSpPr>
        <p:spPr>
          <a:xfrm>
            <a:off x="3001377" y="3939062"/>
            <a:ext cx="1174973" cy="507831"/>
          </a:xfrm>
          <a:prstGeom prst="rect">
            <a:avLst/>
          </a:prstGeom>
          <a:noFill/>
          <a:ln w="12700">
            <a:solidFill>
              <a:schemeClr val="accent1"/>
            </a:solidFill>
          </a:ln>
        </p:spPr>
        <p:txBody>
          <a:bodyPr wrap="square" rtlCol="0">
            <a:spAutoFit/>
          </a:bodyPr>
          <a:lstStyle/>
          <a:p>
            <a:pPr algn="ctr"/>
            <a:r>
              <a:rPr lang="en-US" sz="900" dirty="0"/>
              <a:t>By only using events I create a cause and effect problem</a:t>
            </a:r>
          </a:p>
        </p:txBody>
      </p:sp>
      <p:sp>
        <p:nvSpPr>
          <p:cNvPr id="15" name="Rectangle 14">
            <a:extLst>
              <a:ext uri="{FF2B5EF4-FFF2-40B4-BE49-F238E27FC236}">
                <a16:creationId xmlns:a16="http://schemas.microsoft.com/office/drawing/2014/main" id="{EA76D283-A733-A855-9665-D457A95FCB3A}"/>
              </a:ext>
            </a:extLst>
          </p:cNvPr>
          <p:cNvSpPr/>
          <p:nvPr/>
        </p:nvSpPr>
        <p:spPr>
          <a:xfrm>
            <a:off x="7587197" y="4650862"/>
            <a:ext cx="1200550" cy="784830"/>
          </a:xfrm>
          <a:prstGeom prst="rect">
            <a:avLst/>
          </a:prstGeom>
          <a:ln w="12700">
            <a:solidFill>
              <a:schemeClr val="accent1"/>
            </a:solidFill>
          </a:ln>
        </p:spPr>
        <p:txBody>
          <a:bodyPr wrap="square">
            <a:spAutoFit/>
          </a:bodyPr>
          <a:lstStyle/>
          <a:p>
            <a:pPr algn="ctr"/>
            <a:r>
              <a:rPr lang="en-US" sz="900" dirty="0"/>
              <a:t>I listen for Order Purchased to know an Order has been successfully purchased</a:t>
            </a:r>
          </a:p>
        </p:txBody>
      </p:sp>
      <p:sp>
        <p:nvSpPr>
          <p:cNvPr id="16" name="Rectangle 15">
            <a:extLst>
              <a:ext uri="{FF2B5EF4-FFF2-40B4-BE49-F238E27FC236}">
                <a16:creationId xmlns:a16="http://schemas.microsoft.com/office/drawing/2014/main" id="{991202A3-1F41-9BD1-7293-52D0F801F115}"/>
              </a:ext>
            </a:extLst>
          </p:cNvPr>
          <p:cNvSpPr/>
          <p:nvPr/>
        </p:nvSpPr>
        <p:spPr>
          <a:xfrm>
            <a:off x="5831014" y="3966582"/>
            <a:ext cx="1200550" cy="507831"/>
          </a:xfrm>
          <a:prstGeom prst="rect">
            <a:avLst/>
          </a:prstGeom>
          <a:ln w="12700">
            <a:solidFill>
              <a:schemeClr val="accent1"/>
            </a:solidFill>
          </a:ln>
        </p:spPr>
        <p:txBody>
          <a:bodyPr wrap="square">
            <a:spAutoFit/>
          </a:bodyPr>
          <a:lstStyle/>
          <a:p>
            <a:pPr algn="ctr"/>
            <a:r>
              <a:rPr lang="en-US" sz="900" dirty="0"/>
              <a:t>But what happens if I now get a Payment Refused?</a:t>
            </a:r>
          </a:p>
        </p:txBody>
      </p:sp>
      <p:sp>
        <p:nvSpPr>
          <p:cNvPr id="17" name="Rectangle 16">
            <a:extLst>
              <a:ext uri="{FF2B5EF4-FFF2-40B4-BE49-F238E27FC236}">
                <a16:creationId xmlns:a16="http://schemas.microsoft.com/office/drawing/2014/main" id="{EEF77CC8-F3CA-DE42-68FA-EEBBB38E9E37}"/>
              </a:ext>
            </a:extLst>
          </p:cNvPr>
          <p:cNvSpPr/>
          <p:nvPr/>
        </p:nvSpPr>
        <p:spPr>
          <a:xfrm>
            <a:off x="2780349" y="4720112"/>
            <a:ext cx="1200550" cy="507831"/>
          </a:xfrm>
          <a:prstGeom prst="rect">
            <a:avLst/>
          </a:prstGeom>
          <a:ln w="12700">
            <a:solidFill>
              <a:schemeClr val="accent1"/>
            </a:solidFill>
          </a:ln>
        </p:spPr>
        <p:txBody>
          <a:bodyPr wrap="square">
            <a:spAutoFit/>
          </a:bodyPr>
          <a:lstStyle/>
          <a:p>
            <a:pPr algn="ctr"/>
            <a:r>
              <a:rPr lang="en-US" sz="900" dirty="0"/>
              <a:t>Without a Command that waits for a Reply I lose causality here</a:t>
            </a:r>
          </a:p>
        </p:txBody>
      </p:sp>
      <p:cxnSp>
        <p:nvCxnSpPr>
          <p:cNvPr id="18" name="Straight Arrow Connector 17">
            <a:extLst>
              <a:ext uri="{FF2B5EF4-FFF2-40B4-BE49-F238E27FC236}">
                <a16:creationId xmlns:a16="http://schemas.microsoft.com/office/drawing/2014/main" id="{34328924-705A-5769-6947-239B7AED3517}"/>
              </a:ext>
            </a:extLst>
          </p:cNvPr>
          <p:cNvCxnSpPr>
            <a:cxnSpLocks/>
            <a:stCxn id="14" idx="3"/>
          </p:cNvCxnSpPr>
          <p:nvPr/>
        </p:nvCxnSpPr>
        <p:spPr>
          <a:xfrm flipV="1">
            <a:off x="4176350" y="3355605"/>
            <a:ext cx="1120843" cy="83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18955D-CA1B-C825-AC71-10F0FF67AC3F}"/>
              </a:ext>
            </a:extLst>
          </p:cNvPr>
          <p:cNvCxnSpPr>
            <a:cxnSpLocks/>
            <a:stCxn id="15" idx="0"/>
          </p:cNvCxnSpPr>
          <p:nvPr/>
        </p:nvCxnSpPr>
        <p:spPr>
          <a:xfrm flipH="1" flipV="1">
            <a:off x="5437415" y="3355604"/>
            <a:ext cx="2750057" cy="129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934027-55C0-33C6-0D80-796616C3ECC2}"/>
              </a:ext>
            </a:extLst>
          </p:cNvPr>
          <p:cNvCxnSpPr>
            <a:cxnSpLocks/>
          </p:cNvCxnSpPr>
          <p:nvPr/>
        </p:nvCxnSpPr>
        <p:spPr>
          <a:xfrm flipV="1">
            <a:off x="6346562" y="3776524"/>
            <a:ext cx="594681" cy="19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E540077-EB7D-36DA-1BF0-787C2630CD8F}"/>
              </a:ext>
            </a:extLst>
          </p:cNvPr>
          <p:cNvSpPr/>
          <p:nvPr/>
        </p:nvSpPr>
        <p:spPr>
          <a:xfrm>
            <a:off x="4476909" y="4667073"/>
            <a:ext cx="1200550" cy="646331"/>
          </a:xfrm>
          <a:prstGeom prst="rect">
            <a:avLst/>
          </a:prstGeom>
          <a:ln w="12700">
            <a:solidFill>
              <a:schemeClr val="accent1"/>
            </a:solidFill>
          </a:ln>
        </p:spPr>
        <p:txBody>
          <a:bodyPr wrap="square">
            <a:spAutoFit/>
          </a:bodyPr>
          <a:lstStyle/>
          <a:p>
            <a:pPr algn="ctr"/>
            <a:r>
              <a:rPr lang="en-US" sz="900" dirty="0"/>
              <a:t>Everyone has to listen to Payment Refused? Timing creates a </a:t>
            </a:r>
            <a:r>
              <a:rPr lang="en-US" sz="900" i="1" dirty="0"/>
              <a:t>Heisenbug</a:t>
            </a:r>
            <a:r>
              <a:rPr lang="en-US" sz="900" dirty="0"/>
              <a:t>.</a:t>
            </a:r>
          </a:p>
        </p:txBody>
      </p:sp>
      <p:cxnSp>
        <p:nvCxnSpPr>
          <p:cNvPr id="22" name="Straight Arrow Connector 21">
            <a:extLst>
              <a:ext uri="{FF2B5EF4-FFF2-40B4-BE49-F238E27FC236}">
                <a16:creationId xmlns:a16="http://schemas.microsoft.com/office/drawing/2014/main" id="{7B9F0180-5E8A-165D-E56F-C638B90AEACB}"/>
              </a:ext>
            </a:extLst>
          </p:cNvPr>
          <p:cNvCxnSpPr>
            <a:cxnSpLocks/>
            <a:endCxn id="16" idx="1"/>
          </p:cNvCxnSpPr>
          <p:nvPr/>
        </p:nvCxnSpPr>
        <p:spPr>
          <a:xfrm flipV="1">
            <a:off x="5072944" y="4220498"/>
            <a:ext cx="758070" cy="453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3A4A93-FBBA-6DDE-1349-179B1180F2E6}"/>
              </a:ext>
            </a:extLst>
          </p:cNvPr>
          <p:cNvCxnSpPr>
            <a:cxnSpLocks/>
            <a:stCxn id="17" idx="3"/>
          </p:cNvCxnSpPr>
          <p:nvPr/>
        </p:nvCxnSpPr>
        <p:spPr>
          <a:xfrm flipV="1">
            <a:off x="3980899" y="3355605"/>
            <a:ext cx="1392593" cy="161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35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DD808-4121-AE99-EAC4-58E8C0C0745B}"/>
              </a:ext>
            </a:extLst>
          </p:cNvPr>
          <p:cNvPicPr>
            <a:picLocks noChangeAspect="1"/>
          </p:cNvPicPr>
          <p:nvPr/>
        </p:nvPicPr>
        <p:blipFill>
          <a:blip r:embed="rId2"/>
          <a:stretch>
            <a:fillRect/>
          </a:stretch>
        </p:blipFill>
        <p:spPr>
          <a:xfrm>
            <a:off x="442912" y="1781175"/>
            <a:ext cx="7861726" cy="3137436"/>
          </a:xfrm>
          <a:prstGeom prst="rect">
            <a:avLst/>
          </a:prstGeom>
        </p:spPr>
      </p:pic>
      <p:sp>
        <p:nvSpPr>
          <p:cNvPr id="4" name="Rectangle 3">
            <a:extLst>
              <a:ext uri="{FF2B5EF4-FFF2-40B4-BE49-F238E27FC236}">
                <a16:creationId xmlns:a16="http://schemas.microsoft.com/office/drawing/2014/main" id="{C9E6B4CC-59E7-CDC5-A9A1-ACAB60383BF8}"/>
              </a:ext>
            </a:extLst>
          </p:cNvPr>
          <p:cNvSpPr/>
          <p:nvPr/>
        </p:nvSpPr>
        <p:spPr>
          <a:xfrm>
            <a:off x="7739971" y="1963465"/>
            <a:ext cx="1200550" cy="784830"/>
          </a:xfrm>
          <a:prstGeom prst="rect">
            <a:avLst/>
          </a:prstGeom>
          <a:ln w="12700">
            <a:solidFill>
              <a:schemeClr val="accent1"/>
            </a:solidFill>
          </a:ln>
        </p:spPr>
        <p:txBody>
          <a:bodyPr wrap="square">
            <a:spAutoFit/>
          </a:bodyPr>
          <a:lstStyle/>
          <a:p>
            <a:pPr algn="ctr"/>
            <a:r>
              <a:rPr lang="en-US" sz="900" dirty="0"/>
              <a:t>Can I fix this by just prioritizing for the most recent event in the chain as </a:t>
            </a:r>
            <a:r>
              <a:rPr lang="en-US" sz="900" i="1" dirty="0"/>
              <a:t>current state</a:t>
            </a:r>
            <a:r>
              <a:rPr lang="en-US" sz="900" dirty="0"/>
              <a:t>?</a:t>
            </a:r>
          </a:p>
        </p:txBody>
      </p:sp>
      <p:cxnSp>
        <p:nvCxnSpPr>
          <p:cNvPr id="5" name="Straight Arrow Connector 4">
            <a:extLst>
              <a:ext uri="{FF2B5EF4-FFF2-40B4-BE49-F238E27FC236}">
                <a16:creationId xmlns:a16="http://schemas.microsoft.com/office/drawing/2014/main" id="{528DA664-A62F-7A10-12A5-98FA6B4E46C0}"/>
              </a:ext>
            </a:extLst>
          </p:cNvPr>
          <p:cNvCxnSpPr>
            <a:cxnSpLocks/>
            <a:stCxn id="4" idx="2"/>
          </p:cNvCxnSpPr>
          <p:nvPr/>
        </p:nvCxnSpPr>
        <p:spPr>
          <a:xfrm flipH="1">
            <a:off x="7932469" y="2748295"/>
            <a:ext cx="407777" cy="23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4D9A82B-8472-B0D7-BF51-9B7D2FA9F780}"/>
              </a:ext>
            </a:extLst>
          </p:cNvPr>
          <p:cNvSpPr/>
          <p:nvPr/>
        </p:nvSpPr>
        <p:spPr>
          <a:xfrm>
            <a:off x="4305377" y="1880996"/>
            <a:ext cx="1200550" cy="507831"/>
          </a:xfrm>
          <a:prstGeom prst="rect">
            <a:avLst/>
          </a:prstGeom>
          <a:ln w="12700">
            <a:solidFill>
              <a:schemeClr val="accent1"/>
            </a:solidFill>
          </a:ln>
        </p:spPr>
        <p:txBody>
          <a:bodyPr wrap="square">
            <a:spAutoFit/>
          </a:bodyPr>
          <a:lstStyle/>
          <a:p>
            <a:pPr algn="ctr"/>
            <a:r>
              <a:rPr lang="en-US" sz="900" dirty="0"/>
              <a:t>This is the </a:t>
            </a:r>
            <a:r>
              <a:rPr lang="en-US" sz="900" i="1" dirty="0"/>
              <a:t>current state – </a:t>
            </a:r>
            <a:r>
              <a:rPr lang="en-US" sz="900" dirty="0"/>
              <a:t>until I receive a</a:t>
            </a:r>
            <a:r>
              <a:rPr lang="en-US" sz="900" i="1" dirty="0"/>
              <a:t> new state.</a:t>
            </a:r>
            <a:endParaRPr lang="en-US" sz="900" dirty="0"/>
          </a:p>
        </p:txBody>
      </p:sp>
      <p:cxnSp>
        <p:nvCxnSpPr>
          <p:cNvPr id="7" name="Straight Arrow Connector 6">
            <a:extLst>
              <a:ext uri="{FF2B5EF4-FFF2-40B4-BE49-F238E27FC236}">
                <a16:creationId xmlns:a16="http://schemas.microsoft.com/office/drawing/2014/main" id="{E63E95AB-3E31-E298-522D-196922304405}"/>
              </a:ext>
            </a:extLst>
          </p:cNvPr>
          <p:cNvCxnSpPr>
            <a:cxnSpLocks/>
            <a:stCxn id="6" idx="2"/>
          </p:cNvCxnSpPr>
          <p:nvPr/>
        </p:nvCxnSpPr>
        <p:spPr>
          <a:xfrm>
            <a:off x="4905652" y="2388827"/>
            <a:ext cx="753740" cy="59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72E6BF2-F5CA-3BE7-E964-A92A83A219D5}"/>
              </a:ext>
            </a:extLst>
          </p:cNvPr>
          <p:cNvSpPr/>
          <p:nvPr/>
        </p:nvSpPr>
        <p:spPr>
          <a:xfrm>
            <a:off x="5945941" y="1939389"/>
            <a:ext cx="1200550" cy="507831"/>
          </a:xfrm>
          <a:prstGeom prst="rect">
            <a:avLst/>
          </a:prstGeom>
          <a:ln w="12700">
            <a:solidFill>
              <a:schemeClr val="accent1"/>
            </a:solidFill>
          </a:ln>
        </p:spPr>
        <p:txBody>
          <a:bodyPr wrap="square">
            <a:spAutoFit/>
          </a:bodyPr>
          <a:lstStyle/>
          <a:p>
            <a:pPr algn="ctr"/>
            <a:r>
              <a:rPr lang="en-US" sz="900" dirty="0"/>
              <a:t>My event must accumulate </a:t>
            </a:r>
            <a:r>
              <a:rPr lang="en-US" sz="900" i="1" dirty="0"/>
              <a:t>state – </a:t>
            </a:r>
            <a:r>
              <a:rPr lang="en-US" sz="900" dirty="0"/>
              <a:t>for all later branches</a:t>
            </a:r>
            <a:r>
              <a:rPr lang="en-US" sz="900" i="1" dirty="0"/>
              <a:t>.</a:t>
            </a:r>
            <a:endParaRPr lang="en-US" sz="900" dirty="0"/>
          </a:p>
        </p:txBody>
      </p:sp>
      <p:cxnSp>
        <p:nvCxnSpPr>
          <p:cNvPr id="9" name="Straight Arrow Connector 8">
            <a:extLst>
              <a:ext uri="{FF2B5EF4-FFF2-40B4-BE49-F238E27FC236}">
                <a16:creationId xmlns:a16="http://schemas.microsoft.com/office/drawing/2014/main" id="{DB250B46-E146-9A6C-5C48-D1AB77443201}"/>
              </a:ext>
            </a:extLst>
          </p:cNvPr>
          <p:cNvCxnSpPr>
            <a:cxnSpLocks/>
            <a:stCxn id="8" idx="2"/>
          </p:cNvCxnSpPr>
          <p:nvPr/>
        </p:nvCxnSpPr>
        <p:spPr>
          <a:xfrm flipH="1">
            <a:off x="5748070" y="2447220"/>
            <a:ext cx="798146"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F48B93-1E2B-3A73-98D1-3797B78F2CF5}"/>
              </a:ext>
            </a:extLst>
          </p:cNvPr>
          <p:cNvCxnSpPr>
            <a:cxnSpLocks/>
            <a:stCxn id="8" idx="2"/>
          </p:cNvCxnSpPr>
          <p:nvPr/>
        </p:nvCxnSpPr>
        <p:spPr>
          <a:xfrm>
            <a:off x="6546216" y="2447220"/>
            <a:ext cx="1386254"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32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BA5B0-5E69-4CCD-F298-DC6154AA5C4D}"/>
              </a:ext>
            </a:extLst>
          </p:cNvPr>
          <p:cNvPicPr>
            <a:picLocks noChangeAspect="1"/>
          </p:cNvPicPr>
          <p:nvPr/>
        </p:nvPicPr>
        <p:blipFill>
          <a:blip r:embed="rId2"/>
          <a:stretch>
            <a:fillRect/>
          </a:stretch>
        </p:blipFill>
        <p:spPr>
          <a:xfrm>
            <a:off x="309562" y="1738313"/>
            <a:ext cx="8062846" cy="3198112"/>
          </a:xfrm>
          <a:prstGeom prst="rect">
            <a:avLst/>
          </a:prstGeom>
        </p:spPr>
      </p:pic>
      <p:sp>
        <p:nvSpPr>
          <p:cNvPr id="4" name="TextBox 3">
            <a:extLst>
              <a:ext uri="{FF2B5EF4-FFF2-40B4-BE49-F238E27FC236}">
                <a16:creationId xmlns:a16="http://schemas.microsoft.com/office/drawing/2014/main" id="{7C5FCE31-5EB9-0FE7-CAD0-07295713F442}"/>
              </a:ext>
            </a:extLst>
          </p:cNvPr>
          <p:cNvSpPr txBox="1"/>
          <p:nvPr/>
        </p:nvSpPr>
        <p:spPr>
          <a:xfrm>
            <a:off x="3142120" y="4331353"/>
            <a:ext cx="1381193" cy="646331"/>
          </a:xfrm>
          <a:prstGeom prst="rect">
            <a:avLst/>
          </a:prstGeom>
          <a:noFill/>
          <a:ln w="12700">
            <a:solidFill>
              <a:schemeClr val="accent1"/>
            </a:solidFill>
          </a:ln>
        </p:spPr>
        <p:txBody>
          <a:bodyPr wrap="square" rtlCol="0">
            <a:spAutoFit/>
          </a:bodyPr>
          <a:lstStyle/>
          <a:p>
            <a:pPr algn="ctr"/>
            <a:r>
              <a:rPr lang="en-US" sz="900" dirty="0"/>
              <a:t>Avoiding this often leads to a mis-use of this event to build a lookup (projection)</a:t>
            </a:r>
          </a:p>
        </p:txBody>
      </p:sp>
      <p:sp>
        <p:nvSpPr>
          <p:cNvPr id="5" name="Rectangle 4">
            <a:extLst>
              <a:ext uri="{FF2B5EF4-FFF2-40B4-BE49-F238E27FC236}">
                <a16:creationId xmlns:a16="http://schemas.microsoft.com/office/drawing/2014/main" id="{A2CE1737-9AF0-E983-13F2-7D9231A02FCC}"/>
              </a:ext>
            </a:extLst>
          </p:cNvPr>
          <p:cNvSpPr/>
          <p:nvPr/>
        </p:nvSpPr>
        <p:spPr>
          <a:xfrm>
            <a:off x="7800384" y="4504477"/>
            <a:ext cx="1200550" cy="784830"/>
          </a:xfrm>
          <a:prstGeom prst="rect">
            <a:avLst/>
          </a:prstGeom>
          <a:ln w="12700">
            <a:solidFill>
              <a:schemeClr val="accent1"/>
            </a:solidFill>
          </a:ln>
        </p:spPr>
        <p:txBody>
          <a:bodyPr wrap="square">
            <a:spAutoFit/>
          </a:bodyPr>
          <a:lstStyle/>
          <a:p>
            <a:pPr algn="ctr"/>
            <a:r>
              <a:rPr lang="en-US" sz="900" dirty="0"/>
              <a:t>If I listen for Payment Accepted instead it has to know the Order details for later steps</a:t>
            </a:r>
          </a:p>
        </p:txBody>
      </p:sp>
      <p:cxnSp>
        <p:nvCxnSpPr>
          <p:cNvPr id="6" name="Straight Arrow Connector 5">
            <a:extLst>
              <a:ext uri="{FF2B5EF4-FFF2-40B4-BE49-F238E27FC236}">
                <a16:creationId xmlns:a16="http://schemas.microsoft.com/office/drawing/2014/main" id="{CF4BCF2F-8D7C-1869-35BC-2233D20ACA4F}"/>
              </a:ext>
            </a:extLst>
          </p:cNvPr>
          <p:cNvCxnSpPr>
            <a:cxnSpLocks/>
            <a:stCxn id="4" idx="0"/>
          </p:cNvCxnSpPr>
          <p:nvPr/>
        </p:nvCxnSpPr>
        <p:spPr>
          <a:xfrm flipV="1">
            <a:off x="3832717" y="3290778"/>
            <a:ext cx="1559011" cy="104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B2DEE71-F006-25E0-ED4C-05E05E1BFB7E}"/>
              </a:ext>
            </a:extLst>
          </p:cNvPr>
          <p:cNvCxnSpPr>
            <a:cxnSpLocks/>
            <a:stCxn id="5" idx="0"/>
          </p:cNvCxnSpPr>
          <p:nvPr/>
        </p:nvCxnSpPr>
        <p:spPr>
          <a:xfrm flipH="1" flipV="1">
            <a:off x="8189521" y="3235284"/>
            <a:ext cx="211138" cy="1269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D61F93-1CEC-B9FA-5289-55DFE911D058}"/>
              </a:ext>
            </a:extLst>
          </p:cNvPr>
          <p:cNvSpPr txBox="1"/>
          <p:nvPr/>
        </p:nvSpPr>
        <p:spPr>
          <a:xfrm>
            <a:off x="4788679" y="4331353"/>
            <a:ext cx="1381193" cy="646331"/>
          </a:xfrm>
          <a:prstGeom prst="rect">
            <a:avLst/>
          </a:prstGeom>
          <a:noFill/>
          <a:ln w="12700">
            <a:solidFill>
              <a:schemeClr val="accent1"/>
            </a:solidFill>
          </a:ln>
        </p:spPr>
        <p:txBody>
          <a:bodyPr wrap="square" rtlCol="0">
            <a:spAutoFit/>
          </a:bodyPr>
          <a:lstStyle/>
          <a:p>
            <a:pPr algn="ctr"/>
            <a:r>
              <a:rPr lang="en-US" sz="900" dirty="0"/>
              <a:t>Everybody has the details in a lookup, to avoid passing them along the chain</a:t>
            </a:r>
          </a:p>
        </p:txBody>
      </p:sp>
      <p:sp>
        <p:nvSpPr>
          <p:cNvPr id="9" name="TextBox 8">
            <a:extLst>
              <a:ext uri="{FF2B5EF4-FFF2-40B4-BE49-F238E27FC236}">
                <a16:creationId xmlns:a16="http://schemas.microsoft.com/office/drawing/2014/main" id="{243AA54E-2856-760B-4C98-DF46C4FC9975}"/>
              </a:ext>
            </a:extLst>
          </p:cNvPr>
          <p:cNvSpPr txBox="1"/>
          <p:nvPr/>
        </p:nvSpPr>
        <p:spPr>
          <a:xfrm>
            <a:off x="6319003" y="4331352"/>
            <a:ext cx="1381193" cy="507831"/>
          </a:xfrm>
          <a:prstGeom prst="rect">
            <a:avLst/>
          </a:prstGeom>
          <a:noFill/>
          <a:ln w="12700">
            <a:solidFill>
              <a:schemeClr val="accent1"/>
            </a:solidFill>
          </a:ln>
        </p:spPr>
        <p:txBody>
          <a:bodyPr wrap="square" rtlCol="0">
            <a:spAutoFit/>
          </a:bodyPr>
          <a:lstStyle/>
          <a:p>
            <a:pPr algn="ctr"/>
            <a:r>
              <a:rPr lang="en-US" sz="900" dirty="0"/>
              <a:t>But this misunderstands a lookup, whose data has a different scope.</a:t>
            </a:r>
          </a:p>
        </p:txBody>
      </p:sp>
      <p:cxnSp>
        <p:nvCxnSpPr>
          <p:cNvPr id="10" name="Straight Arrow Connector 9">
            <a:extLst>
              <a:ext uri="{FF2B5EF4-FFF2-40B4-BE49-F238E27FC236}">
                <a16:creationId xmlns:a16="http://schemas.microsoft.com/office/drawing/2014/main" id="{CC39FC08-87ED-F766-5B76-1EBEA96B4B9C}"/>
              </a:ext>
            </a:extLst>
          </p:cNvPr>
          <p:cNvCxnSpPr>
            <a:cxnSpLocks/>
          </p:cNvCxnSpPr>
          <p:nvPr/>
        </p:nvCxnSpPr>
        <p:spPr>
          <a:xfrm flipV="1">
            <a:off x="5479276" y="3290777"/>
            <a:ext cx="0"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DA0E73E-E9DE-41E4-89CA-A9E81FE7F74F}"/>
              </a:ext>
            </a:extLst>
          </p:cNvPr>
          <p:cNvCxnSpPr>
            <a:cxnSpLocks/>
            <a:stCxn id="9" idx="0"/>
          </p:cNvCxnSpPr>
          <p:nvPr/>
        </p:nvCxnSpPr>
        <p:spPr>
          <a:xfrm flipH="1" flipV="1">
            <a:off x="5535779" y="3290778"/>
            <a:ext cx="1473821"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28DB6C-4B96-D248-5AFF-B3D32396D5A7}"/>
              </a:ext>
            </a:extLst>
          </p:cNvPr>
          <p:cNvPicPr>
            <a:picLocks noChangeAspect="1"/>
          </p:cNvPicPr>
          <p:nvPr/>
        </p:nvPicPr>
        <p:blipFill>
          <a:blip r:embed="rId2"/>
          <a:stretch>
            <a:fillRect/>
          </a:stretch>
        </p:blipFill>
        <p:spPr>
          <a:xfrm>
            <a:off x="857250" y="1847850"/>
            <a:ext cx="7120277" cy="3030682"/>
          </a:xfrm>
          <a:prstGeom prst="rect">
            <a:avLst/>
          </a:prstGeom>
        </p:spPr>
      </p:pic>
      <p:sp>
        <p:nvSpPr>
          <p:cNvPr id="4" name="Rectangle 3">
            <a:extLst>
              <a:ext uri="{FF2B5EF4-FFF2-40B4-BE49-F238E27FC236}">
                <a16:creationId xmlns:a16="http://schemas.microsoft.com/office/drawing/2014/main" id="{15431B87-24E1-BA1F-A0B1-CCBBB1CCAD98}"/>
              </a:ext>
            </a:extLst>
          </p:cNvPr>
          <p:cNvSpPr/>
          <p:nvPr/>
        </p:nvSpPr>
        <p:spPr>
          <a:xfrm>
            <a:off x="2880645" y="2051759"/>
            <a:ext cx="1510679" cy="507831"/>
          </a:xfrm>
          <a:prstGeom prst="rect">
            <a:avLst/>
          </a:prstGeom>
          <a:ln w="12700">
            <a:solidFill>
              <a:schemeClr val="accent1"/>
            </a:solidFill>
          </a:ln>
        </p:spPr>
        <p:txBody>
          <a:bodyPr wrap="square">
            <a:spAutoFit/>
          </a:bodyPr>
          <a:lstStyle/>
          <a:p>
            <a:pPr algn="ctr"/>
            <a:r>
              <a:rPr lang="en-US" sz="900" dirty="0"/>
              <a:t>By separating the Command and the Event I clarify expectations and timing.</a:t>
            </a:r>
          </a:p>
        </p:txBody>
      </p:sp>
      <p:cxnSp>
        <p:nvCxnSpPr>
          <p:cNvPr id="5" name="Straight Arrow Connector 4">
            <a:extLst>
              <a:ext uri="{FF2B5EF4-FFF2-40B4-BE49-F238E27FC236}">
                <a16:creationId xmlns:a16="http://schemas.microsoft.com/office/drawing/2014/main" id="{11F1D5E5-116F-F0B8-42CB-A812EAF9EA97}"/>
              </a:ext>
            </a:extLst>
          </p:cNvPr>
          <p:cNvCxnSpPr>
            <a:cxnSpLocks/>
            <a:stCxn id="4" idx="2"/>
          </p:cNvCxnSpPr>
          <p:nvPr/>
        </p:nvCxnSpPr>
        <p:spPr>
          <a:xfrm flipH="1">
            <a:off x="3237511" y="2559590"/>
            <a:ext cx="398474" cy="62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112BFFE-3863-CEBE-EADC-B28B2EC63983}"/>
              </a:ext>
            </a:extLst>
          </p:cNvPr>
          <p:cNvCxnSpPr>
            <a:cxnSpLocks/>
            <a:stCxn id="4" idx="2"/>
          </p:cNvCxnSpPr>
          <p:nvPr/>
        </p:nvCxnSpPr>
        <p:spPr>
          <a:xfrm>
            <a:off x="3635985" y="2559590"/>
            <a:ext cx="2002156" cy="10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23B9FD3-73E0-52D2-1A33-6C289006B319}"/>
              </a:ext>
            </a:extLst>
          </p:cNvPr>
          <p:cNvSpPr/>
          <p:nvPr/>
        </p:nvSpPr>
        <p:spPr>
          <a:xfrm>
            <a:off x="5249195" y="1979469"/>
            <a:ext cx="1510679" cy="369332"/>
          </a:xfrm>
          <a:prstGeom prst="rect">
            <a:avLst/>
          </a:prstGeom>
          <a:ln w="12700">
            <a:solidFill>
              <a:schemeClr val="accent1"/>
            </a:solidFill>
          </a:ln>
        </p:spPr>
        <p:txBody>
          <a:bodyPr wrap="square">
            <a:spAutoFit/>
          </a:bodyPr>
          <a:lstStyle/>
          <a:p>
            <a:pPr algn="ctr"/>
            <a:r>
              <a:rPr lang="en-US" sz="900" dirty="0"/>
              <a:t>I expect you to carry out this Command.</a:t>
            </a:r>
          </a:p>
        </p:txBody>
      </p:sp>
      <p:cxnSp>
        <p:nvCxnSpPr>
          <p:cNvPr id="8" name="Straight Arrow Connector 7">
            <a:extLst>
              <a:ext uri="{FF2B5EF4-FFF2-40B4-BE49-F238E27FC236}">
                <a16:creationId xmlns:a16="http://schemas.microsoft.com/office/drawing/2014/main" id="{E9B09485-DF84-4239-39AB-1DE886E64C10}"/>
              </a:ext>
            </a:extLst>
          </p:cNvPr>
          <p:cNvCxnSpPr>
            <a:cxnSpLocks/>
            <a:stCxn id="7" idx="2"/>
          </p:cNvCxnSpPr>
          <p:nvPr/>
        </p:nvCxnSpPr>
        <p:spPr>
          <a:xfrm flipH="1">
            <a:off x="5701641" y="2348801"/>
            <a:ext cx="302894" cy="89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197CF48-F58A-F69F-4A99-24CD8CD23886}"/>
              </a:ext>
            </a:extLst>
          </p:cNvPr>
          <p:cNvSpPr/>
          <p:nvPr/>
        </p:nvSpPr>
        <p:spPr>
          <a:xfrm>
            <a:off x="6983192" y="2254948"/>
            <a:ext cx="1510679" cy="646331"/>
          </a:xfrm>
          <a:prstGeom prst="rect">
            <a:avLst/>
          </a:prstGeom>
          <a:ln w="12700">
            <a:solidFill>
              <a:schemeClr val="accent1"/>
            </a:solidFill>
          </a:ln>
        </p:spPr>
        <p:txBody>
          <a:bodyPr wrap="square">
            <a:spAutoFit/>
          </a:bodyPr>
          <a:lstStyle/>
          <a:p>
            <a:pPr algn="ctr"/>
            <a:r>
              <a:rPr lang="en-US" sz="900" dirty="0"/>
              <a:t>When the Command has been completed, I will raise an Event as a reply or for interested subscribers.</a:t>
            </a:r>
          </a:p>
        </p:txBody>
      </p:sp>
      <p:cxnSp>
        <p:nvCxnSpPr>
          <p:cNvPr id="10" name="Straight Arrow Connector 9">
            <a:extLst>
              <a:ext uri="{FF2B5EF4-FFF2-40B4-BE49-F238E27FC236}">
                <a16:creationId xmlns:a16="http://schemas.microsoft.com/office/drawing/2014/main" id="{9BCCC664-E269-B6F2-312F-1229102F1D04}"/>
              </a:ext>
            </a:extLst>
          </p:cNvPr>
          <p:cNvCxnSpPr>
            <a:cxnSpLocks/>
            <a:stCxn id="9" idx="1"/>
          </p:cNvCxnSpPr>
          <p:nvPr/>
        </p:nvCxnSpPr>
        <p:spPr>
          <a:xfrm flipH="1">
            <a:off x="5798579" y="2578114"/>
            <a:ext cx="1184613" cy="1061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2F52C7-0BC4-50EC-3EA4-A99FBE72F85E}"/>
              </a:ext>
            </a:extLst>
          </p:cNvPr>
          <p:cNvCxnSpPr>
            <a:cxnSpLocks/>
            <a:stCxn id="9" idx="2"/>
          </p:cNvCxnSpPr>
          <p:nvPr/>
        </p:nvCxnSpPr>
        <p:spPr>
          <a:xfrm>
            <a:off x="7738532" y="2901279"/>
            <a:ext cx="94729" cy="1024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4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BEBD1-0F59-9597-C8E4-D504D22E2DB1}"/>
              </a:ext>
            </a:extLst>
          </p:cNvPr>
          <p:cNvPicPr>
            <a:picLocks noChangeAspect="1"/>
          </p:cNvPicPr>
          <p:nvPr/>
        </p:nvPicPr>
        <p:blipFill>
          <a:blip r:embed="rId2"/>
          <a:stretch>
            <a:fillRect/>
          </a:stretch>
        </p:blipFill>
        <p:spPr>
          <a:xfrm>
            <a:off x="542925" y="1847850"/>
            <a:ext cx="7802198" cy="3061855"/>
          </a:xfrm>
          <a:prstGeom prst="rect">
            <a:avLst/>
          </a:prstGeom>
        </p:spPr>
      </p:pic>
      <p:sp>
        <p:nvSpPr>
          <p:cNvPr id="4" name="Rectangle 3">
            <a:extLst>
              <a:ext uri="{FF2B5EF4-FFF2-40B4-BE49-F238E27FC236}">
                <a16:creationId xmlns:a16="http://schemas.microsoft.com/office/drawing/2014/main" id="{B5BCA3E3-52D5-9671-917E-90286C6FE1B2}"/>
              </a:ext>
            </a:extLst>
          </p:cNvPr>
          <p:cNvSpPr/>
          <p:nvPr/>
        </p:nvSpPr>
        <p:spPr>
          <a:xfrm>
            <a:off x="2486774" y="5078267"/>
            <a:ext cx="1510679" cy="369332"/>
          </a:xfrm>
          <a:prstGeom prst="rect">
            <a:avLst/>
          </a:prstGeom>
          <a:ln w="12700">
            <a:solidFill>
              <a:schemeClr val="accent1"/>
            </a:solidFill>
          </a:ln>
        </p:spPr>
        <p:txBody>
          <a:bodyPr wrap="square">
            <a:spAutoFit/>
          </a:bodyPr>
          <a:lstStyle/>
          <a:p>
            <a:pPr algn="ctr"/>
            <a:r>
              <a:rPr lang="en-US" sz="900" dirty="0"/>
              <a:t>A Command – check out my order.</a:t>
            </a:r>
          </a:p>
        </p:txBody>
      </p:sp>
      <p:cxnSp>
        <p:nvCxnSpPr>
          <p:cNvPr id="5" name="Straight Arrow Connector 4">
            <a:extLst>
              <a:ext uri="{FF2B5EF4-FFF2-40B4-BE49-F238E27FC236}">
                <a16:creationId xmlns:a16="http://schemas.microsoft.com/office/drawing/2014/main" id="{AB977881-5D84-17CB-C90A-204EA1570868}"/>
              </a:ext>
            </a:extLst>
          </p:cNvPr>
          <p:cNvCxnSpPr>
            <a:cxnSpLocks/>
            <a:stCxn id="4" idx="0"/>
          </p:cNvCxnSpPr>
          <p:nvPr/>
        </p:nvCxnSpPr>
        <p:spPr>
          <a:xfrm flipH="1" flipV="1">
            <a:off x="3026695" y="3387799"/>
            <a:ext cx="215419" cy="1690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57761FB-51F8-9C85-A251-5F7F0B07E6C2}"/>
              </a:ext>
            </a:extLst>
          </p:cNvPr>
          <p:cNvSpPr/>
          <p:nvPr/>
        </p:nvSpPr>
        <p:spPr>
          <a:xfrm>
            <a:off x="4097371" y="4736580"/>
            <a:ext cx="1510679" cy="369332"/>
          </a:xfrm>
          <a:prstGeom prst="rect">
            <a:avLst/>
          </a:prstGeom>
          <a:ln w="12700">
            <a:solidFill>
              <a:schemeClr val="accent1"/>
            </a:solidFill>
          </a:ln>
        </p:spPr>
        <p:txBody>
          <a:bodyPr wrap="square">
            <a:spAutoFit/>
          </a:bodyPr>
          <a:lstStyle/>
          <a:p>
            <a:pPr algn="ctr"/>
            <a:r>
              <a:rPr lang="en-US" sz="900" dirty="0"/>
              <a:t>A Command – take the payment.</a:t>
            </a:r>
          </a:p>
        </p:txBody>
      </p:sp>
      <p:cxnSp>
        <p:nvCxnSpPr>
          <p:cNvPr id="7" name="Straight Arrow Connector 6">
            <a:extLst>
              <a:ext uri="{FF2B5EF4-FFF2-40B4-BE49-F238E27FC236}">
                <a16:creationId xmlns:a16="http://schemas.microsoft.com/office/drawing/2014/main" id="{21A23F3E-9E16-C521-C28C-E5BF2E36F88A}"/>
              </a:ext>
            </a:extLst>
          </p:cNvPr>
          <p:cNvCxnSpPr>
            <a:cxnSpLocks/>
            <a:stCxn id="6" idx="0"/>
          </p:cNvCxnSpPr>
          <p:nvPr/>
        </p:nvCxnSpPr>
        <p:spPr>
          <a:xfrm flipV="1">
            <a:off x="4852711" y="3456288"/>
            <a:ext cx="666346" cy="1280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485809F-A73E-71CB-EC57-0247626AAEA1}"/>
              </a:ext>
            </a:extLst>
          </p:cNvPr>
          <p:cNvSpPr/>
          <p:nvPr/>
        </p:nvSpPr>
        <p:spPr>
          <a:xfrm>
            <a:off x="7555948" y="4628145"/>
            <a:ext cx="1510679" cy="646331"/>
          </a:xfrm>
          <a:prstGeom prst="rect">
            <a:avLst/>
          </a:prstGeom>
          <a:ln w="12700">
            <a:solidFill>
              <a:schemeClr val="accent1"/>
            </a:solidFill>
          </a:ln>
        </p:spPr>
        <p:txBody>
          <a:bodyPr wrap="square">
            <a:spAutoFit/>
          </a:bodyPr>
          <a:lstStyle/>
          <a:p>
            <a:pPr algn="ctr"/>
            <a:r>
              <a:rPr lang="en-US" sz="900" dirty="0"/>
              <a:t>An Event – a reply, was the payment taken. Will have a correlation id for the </a:t>
            </a:r>
            <a:r>
              <a:rPr lang="en-US" sz="900" i="1" dirty="0"/>
              <a:t>Take Payment</a:t>
            </a:r>
            <a:r>
              <a:rPr lang="en-US" sz="900" dirty="0"/>
              <a:t> Command.</a:t>
            </a:r>
          </a:p>
        </p:txBody>
      </p:sp>
      <p:cxnSp>
        <p:nvCxnSpPr>
          <p:cNvPr id="9" name="Straight Arrow Connector 8">
            <a:extLst>
              <a:ext uri="{FF2B5EF4-FFF2-40B4-BE49-F238E27FC236}">
                <a16:creationId xmlns:a16="http://schemas.microsoft.com/office/drawing/2014/main" id="{C4481D29-F9A3-9D0E-98E0-E544BDD416BB}"/>
              </a:ext>
            </a:extLst>
          </p:cNvPr>
          <p:cNvCxnSpPr>
            <a:cxnSpLocks/>
            <a:stCxn id="8" idx="0"/>
          </p:cNvCxnSpPr>
          <p:nvPr/>
        </p:nvCxnSpPr>
        <p:spPr>
          <a:xfrm flipH="1" flipV="1">
            <a:off x="7664779" y="3938887"/>
            <a:ext cx="646509" cy="68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8E82BA2-FFD4-B167-380D-21768F024256}"/>
              </a:ext>
            </a:extLst>
          </p:cNvPr>
          <p:cNvSpPr/>
          <p:nvPr/>
        </p:nvSpPr>
        <p:spPr>
          <a:xfrm>
            <a:off x="5761476" y="4851140"/>
            <a:ext cx="1510679" cy="369332"/>
          </a:xfrm>
          <a:prstGeom prst="rect">
            <a:avLst/>
          </a:prstGeom>
          <a:ln w="12700">
            <a:solidFill>
              <a:schemeClr val="accent1"/>
            </a:solidFill>
          </a:ln>
        </p:spPr>
        <p:txBody>
          <a:bodyPr wrap="square">
            <a:spAutoFit/>
          </a:bodyPr>
          <a:lstStyle/>
          <a:p>
            <a:pPr algn="ctr"/>
            <a:r>
              <a:rPr lang="en-US" sz="900" dirty="0"/>
              <a:t>An Event – these steps were completed – for subscribers.</a:t>
            </a:r>
          </a:p>
        </p:txBody>
      </p:sp>
      <p:cxnSp>
        <p:nvCxnSpPr>
          <p:cNvPr id="11" name="Straight Arrow Connector 10">
            <a:extLst>
              <a:ext uri="{FF2B5EF4-FFF2-40B4-BE49-F238E27FC236}">
                <a16:creationId xmlns:a16="http://schemas.microsoft.com/office/drawing/2014/main" id="{FEAFF287-5ACD-C535-BB3C-C468BFF86816}"/>
              </a:ext>
            </a:extLst>
          </p:cNvPr>
          <p:cNvCxnSpPr>
            <a:cxnSpLocks/>
            <a:stCxn id="10" idx="0"/>
          </p:cNvCxnSpPr>
          <p:nvPr/>
        </p:nvCxnSpPr>
        <p:spPr>
          <a:xfrm flipH="1" flipV="1">
            <a:off x="5802850" y="3938887"/>
            <a:ext cx="713966" cy="91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0411EB9-4788-B070-36CD-1049ADE859E0}"/>
              </a:ext>
            </a:extLst>
          </p:cNvPr>
          <p:cNvSpPr/>
          <p:nvPr/>
        </p:nvSpPr>
        <p:spPr>
          <a:xfrm>
            <a:off x="5670503" y="4183343"/>
            <a:ext cx="187042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solidFill>
          </a:ln>
        </p:spPr>
        <p:txBody>
          <a:bodyPr wrap="square">
            <a:spAutoFit/>
          </a:bodyPr>
          <a:lstStyle/>
          <a:p>
            <a:pPr algn="ctr"/>
            <a:r>
              <a:rPr lang="en-US" sz="900" dirty="0"/>
              <a:t>Another Command might now move on the workflow. Process Purchases </a:t>
            </a:r>
            <a:r>
              <a:rPr lang="en-US" sz="900" i="1" dirty="0"/>
              <a:t>orchestrates</a:t>
            </a:r>
            <a:r>
              <a:rPr lang="en-US" sz="900" dirty="0"/>
              <a:t> the Payment steps</a:t>
            </a:r>
          </a:p>
        </p:txBody>
      </p:sp>
      <p:cxnSp>
        <p:nvCxnSpPr>
          <p:cNvPr id="13" name="Straight Arrow Connector 12">
            <a:extLst>
              <a:ext uri="{FF2B5EF4-FFF2-40B4-BE49-F238E27FC236}">
                <a16:creationId xmlns:a16="http://schemas.microsoft.com/office/drawing/2014/main" id="{28E0808E-F8FB-D732-104D-E4548C7FD9A2}"/>
              </a:ext>
            </a:extLst>
          </p:cNvPr>
          <p:cNvCxnSpPr>
            <a:cxnSpLocks/>
          </p:cNvCxnSpPr>
          <p:nvPr/>
        </p:nvCxnSpPr>
        <p:spPr>
          <a:xfrm flipH="1" flipV="1">
            <a:off x="4718957" y="3387799"/>
            <a:ext cx="941335" cy="103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28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86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Event Carried State Transfer</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solidFill>
                  <a:schemeClr val="tx1">
                    <a:lumMod val="50000"/>
                    <a:lumOff val="50000"/>
                  </a:schemeClr>
                </a:solidFill>
              </a:rPr>
              <a:t>Reference Data/Forward Cache/Data Pump/View/Projection</a:t>
            </a:r>
          </a:p>
        </p:txBody>
      </p:sp>
    </p:spTree>
    <p:extLst>
      <p:ext uri="{BB962C8B-B14F-4D97-AF65-F5344CB8AC3E}">
        <p14:creationId xmlns:p14="http://schemas.microsoft.com/office/powerpoint/2010/main" val="22069071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87</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2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88</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Tree>
    <p:extLst>
      <p:ext uri="{BB962C8B-B14F-4D97-AF65-F5344CB8AC3E}">
        <p14:creationId xmlns:p14="http://schemas.microsoft.com/office/powerpoint/2010/main" val="12299282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7"/>
          <p:cNvPicPr preferRelativeResize="0"/>
          <p:nvPr/>
        </p:nvPicPr>
        <p:blipFill>
          <a:blip r:embed="rId3">
            <a:alphaModFix/>
          </a:blip>
          <a:stretch>
            <a:fillRect/>
          </a:stretch>
        </p:blipFill>
        <p:spPr>
          <a:xfrm>
            <a:off x="343645" y="971551"/>
            <a:ext cx="4346428" cy="4914899"/>
          </a:xfrm>
          <a:prstGeom prst="rect">
            <a:avLst/>
          </a:prstGeom>
          <a:noFill/>
          <a:ln>
            <a:noFill/>
          </a:ln>
        </p:spPr>
      </p:pic>
      <p:sp>
        <p:nvSpPr>
          <p:cNvPr id="118" name="Google Shape;118;p17"/>
          <p:cNvSpPr/>
          <p:nvPr/>
        </p:nvSpPr>
        <p:spPr>
          <a:xfrm>
            <a:off x="4852362" y="2407981"/>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Boundaries are Explicit.</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communicates with collaborators via an API</a:t>
            </a:r>
            <a:endParaRPr sz="900">
              <a:solidFill>
                <a:schemeClr val="dk1"/>
              </a:solidFill>
              <a:latin typeface="Calibri"/>
              <a:ea typeface="Calibri"/>
              <a:cs typeface="Calibri"/>
              <a:sym typeface="Calibri"/>
            </a:endParaRPr>
          </a:p>
        </p:txBody>
      </p:sp>
      <p:cxnSp>
        <p:nvCxnSpPr>
          <p:cNvPr id="119" name="Google Shape;119;p17"/>
          <p:cNvCxnSpPr>
            <a:stCxn id="118" idx="1"/>
          </p:cNvCxnSpPr>
          <p:nvPr/>
        </p:nvCxnSpPr>
        <p:spPr>
          <a:xfrm flipH="1">
            <a:off x="4076337" y="2650306"/>
            <a:ext cx="776025" cy="36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0" name="Google Shape;120;p17"/>
          <p:cNvCxnSpPr>
            <a:stCxn id="118" idx="1"/>
          </p:cNvCxnSpPr>
          <p:nvPr/>
        </p:nvCxnSpPr>
        <p:spPr>
          <a:xfrm flipH="1">
            <a:off x="4527012" y="2650306"/>
            <a:ext cx="325350" cy="116842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1" name="Google Shape;121;p17"/>
          <p:cNvCxnSpPr>
            <a:stCxn id="118" idx="1"/>
          </p:cNvCxnSpPr>
          <p:nvPr/>
        </p:nvCxnSpPr>
        <p:spPr>
          <a:xfrm flipH="1">
            <a:off x="2537112" y="2650306"/>
            <a:ext cx="2315250" cy="1002150"/>
          </a:xfrm>
          <a:prstGeom prst="straightConnector1">
            <a:avLst/>
          </a:prstGeom>
          <a:noFill/>
          <a:ln w="9525" cap="flat" cmpd="sng">
            <a:solidFill>
              <a:schemeClr val="accent1"/>
            </a:solidFill>
            <a:prstDash val="solid"/>
            <a:miter lim="800000"/>
            <a:headEnd type="none" w="sm" len="sm"/>
            <a:tailEnd type="triangle" w="med" len="med"/>
          </a:ln>
        </p:spPr>
      </p:cxnSp>
      <p:sp>
        <p:nvSpPr>
          <p:cNvPr id="122" name="Google Shape;122;p17"/>
          <p:cNvSpPr/>
          <p:nvPr/>
        </p:nvSpPr>
        <p:spPr>
          <a:xfrm>
            <a:off x="5674589" y="3675356"/>
            <a:ext cx="1603575" cy="9801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Services are Autonomous.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is </a:t>
            </a:r>
            <a:r>
              <a:rPr lang="en-US" sz="900" i="1">
                <a:solidFill>
                  <a:schemeClr val="dk1"/>
                </a:solidFill>
                <a:latin typeface="Calibri"/>
                <a:ea typeface="Calibri"/>
                <a:cs typeface="Calibri"/>
                <a:sym typeface="Calibri"/>
              </a:rPr>
              <a:t>independently deployable</a:t>
            </a:r>
            <a:r>
              <a:rPr lang="en-US" sz="900">
                <a:solidFill>
                  <a:schemeClr val="dk1"/>
                </a:solidFill>
                <a:latin typeface="Calibri"/>
                <a:ea typeface="Calibri"/>
                <a:cs typeface="Calibri"/>
                <a:sym typeface="Calibri"/>
              </a:rPr>
              <a:t>. It’s implementation details are private: database, data structure and algorithms etc.</a:t>
            </a:r>
            <a:endParaRPr sz="900">
              <a:solidFill>
                <a:schemeClr val="dk1"/>
              </a:solidFill>
              <a:latin typeface="Calibri"/>
              <a:ea typeface="Calibri"/>
              <a:cs typeface="Calibri"/>
              <a:sym typeface="Calibri"/>
            </a:endParaRPr>
          </a:p>
        </p:txBody>
      </p:sp>
      <p:cxnSp>
        <p:nvCxnSpPr>
          <p:cNvPr id="123" name="Google Shape;123;p17"/>
          <p:cNvCxnSpPr>
            <a:stCxn id="122" idx="1"/>
          </p:cNvCxnSpPr>
          <p:nvPr/>
        </p:nvCxnSpPr>
        <p:spPr>
          <a:xfrm flipH="1">
            <a:off x="3561614" y="4165406"/>
            <a:ext cx="2112975" cy="1977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4" name="Google Shape;124;p17"/>
          <p:cNvCxnSpPr>
            <a:stCxn id="122" idx="1"/>
          </p:cNvCxnSpPr>
          <p:nvPr/>
        </p:nvCxnSpPr>
        <p:spPr>
          <a:xfrm rot="10800000">
            <a:off x="3448889" y="3698081"/>
            <a:ext cx="2225700" cy="467325"/>
          </a:xfrm>
          <a:prstGeom prst="straightConnector1">
            <a:avLst/>
          </a:prstGeom>
          <a:noFill/>
          <a:ln w="9525" cap="flat" cmpd="sng">
            <a:solidFill>
              <a:schemeClr val="accent1"/>
            </a:solidFill>
            <a:prstDash val="solid"/>
            <a:miter lim="800000"/>
            <a:headEnd type="none" w="sm" len="sm"/>
            <a:tailEnd type="triangle" w="med" len="med"/>
          </a:ln>
        </p:spPr>
      </p:cxnSp>
      <p:sp>
        <p:nvSpPr>
          <p:cNvPr id="125" name="Google Shape;125;p17"/>
          <p:cNvSpPr/>
          <p:nvPr/>
        </p:nvSpPr>
        <p:spPr>
          <a:xfrm>
            <a:off x="6843726" y="2559833"/>
            <a:ext cx="1651725" cy="9103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Share Schema Not Type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Assume that collaborators may be on different stacks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Describe your schema</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Reloy on a stacks tooling to gen. code from schema</a:t>
            </a:r>
            <a:endParaRPr sz="900">
              <a:solidFill>
                <a:schemeClr val="dk1"/>
              </a:solidFill>
              <a:latin typeface="Calibri"/>
              <a:ea typeface="Calibri"/>
              <a:cs typeface="Calibri"/>
              <a:sym typeface="Calibri"/>
            </a:endParaRPr>
          </a:p>
        </p:txBody>
      </p:sp>
      <p:cxnSp>
        <p:nvCxnSpPr>
          <p:cNvPr id="126" name="Google Shape;126;p17"/>
          <p:cNvCxnSpPr>
            <a:stCxn id="125" idx="1"/>
          </p:cNvCxnSpPr>
          <p:nvPr/>
        </p:nvCxnSpPr>
        <p:spPr>
          <a:xfrm flipH="1">
            <a:off x="4752126" y="3015008"/>
            <a:ext cx="2091600" cy="850275"/>
          </a:xfrm>
          <a:prstGeom prst="straightConnector1">
            <a:avLst/>
          </a:prstGeom>
          <a:noFill/>
          <a:ln w="9525" cap="flat" cmpd="sng">
            <a:solidFill>
              <a:schemeClr val="accent1"/>
            </a:solidFill>
            <a:prstDash val="solid"/>
            <a:miter lim="800000"/>
            <a:headEnd type="none" w="sm" len="sm"/>
            <a:tailEnd type="triangle" w="med" len="med"/>
          </a:ln>
        </p:spPr>
      </p:cxnSp>
      <p:sp>
        <p:nvSpPr>
          <p:cNvPr id="127" name="Google Shape;127;p17"/>
          <p:cNvSpPr/>
          <p:nvPr/>
        </p:nvSpPr>
        <p:spPr>
          <a:xfrm>
            <a:off x="3733270" y="5088826"/>
            <a:ext cx="2869200" cy="5568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 Distributed Transactions.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does not participate in a distributed transaction.</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It will not hold a lock for another service.</a:t>
            </a:r>
            <a:endParaRPr sz="900">
              <a:solidFill>
                <a:schemeClr val="dk1"/>
              </a:solidFill>
              <a:latin typeface="Calibri"/>
              <a:ea typeface="Calibri"/>
              <a:cs typeface="Calibri"/>
              <a:sym typeface="Calibri"/>
            </a:endParaRPr>
          </a:p>
        </p:txBody>
      </p:sp>
      <p:cxnSp>
        <p:nvCxnSpPr>
          <p:cNvPr id="128" name="Google Shape;128;p17"/>
          <p:cNvCxnSpPr>
            <a:stCxn id="127" idx="0"/>
          </p:cNvCxnSpPr>
          <p:nvPr/>
        </p:nvCxnSpPr>
        <p:spPr>
          <a:xfrm rot="10800000">
            <a:off x="3513220" y="4493026"/>
            <a:ext cx="1654650" cy="5958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10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1000"/>
                                        <p:tgtEl>
                                          <p:spTgt spid="121"/>
                                        </p:tgtEl>
                                      </p:cBhvr>
                                    </p:animEffect>
                                  </p:childTnLst>
                                </p:cTn>
                              </p:par>
                              <p:par>
                                <p:cTn id="14" presetID="10" presetClass="entr" presetSubtype="0" fill="hold"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10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1000"/>
                                        <p:tgtEl>
                                          <p:spTgt spid="123"/>
                                        </p:tgtEl>
                                      </p:cBhvr>
                                    </p:animEffect>
                                  </p:childTnLst>
                                </p:cTn>
                              </p:par>
                              <p:par>
                                <p:cTn id="22" presetID="10" presetClass="entr" presetSubtype="0" fill="hold"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fade">
                                      <p:cBhvr>
                                        <p:cTn id="24" dur="1000"/>
                                        <p:tgtEl>
                                          <p:spTgt spid="124"/>
                                        </p:tgtEl>
                                      </p:cBhvr>
                                    </p:animEffect>
                                  </p:childTnLst>
                                </p:cTn>
                              </p:par>
                              <p:par>
                                <p:cTn id="25" presetID="10"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1000"/>
                                        <p:tgtEl>
                                          <p:spTgt spid="128"/>
                                        </p:tgtEl>
                                      </p:cBhvr>
                                    </p:animEffect>
                                  </p:childTnLst>
                                </p:cTn>
                              </p:par>
                              <p:par>
                                <p:cTn id="33" presetID="10" presetClass="entr" presetSubtype="0" fill="hold"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fade">
                                      <p:cBhvr>
                                        <p:cTn id="35" dur="10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1000"/>
                                        <p:tgtEl>
                                          <p:spTgt spid="126"/>
                                        </p:tgtEl>
                                      </p:cBhvr>
                                    </p:animEffect>
                                  </p:childTnLst>
                                </p:cTn>
                              </p:par>
                              <p:par>
                                <p:cTn id="41" presetID="10"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9</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Discrete</a:t>
            </a:r>
            <a:endParaRPr sz="1200" dirty="0"/>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Continuous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Independent</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Sequential</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Immediately Actionable</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Report Condition</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Event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Part of a Conversation</a:t>
            </a:r>
            <a:endParaRPr sz="1200" dirty="0"/>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Part of a Monolog</a:t>
            </a:r>
            <a:endParaRPr sz="1200" dirty="0"/>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783575" cy="11202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endCxn id="147" idx="0"/>
          </p:cNvCxnSpPr>
          <p:nvPr/>
        </p:nvCxnSpPr>
        <p:spPr>
          <a:xfrm>
            <a:off x="7046569" y="1530919"/>
            <a:ext cx="1221300"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stCxn id="147" idx="1"/>
            <a:endCxn id="140" idx="3"/>
          </p:cNvCxnSpPr>
          <p:nvPr/>
        </p:nvCxnSpPr>
        <p:spPr>
          <a:xfrm flipH="1">
            <a:off x="6701756" y="2185331"/>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1000"/>
                                        <p:tgtEl>
                                          <p:spTgt spid="137"/>
                                        </p:tgtEl>
                                      </p:cBhvr>
                                    </p:animEffect>
                                  </p:childTnLst>
                                </p:cTn>
                              </p:par>
                              <p:par>
                                <p:cTn id="16" presetID="10" presetClass="entr" presetSubtype="0" fill="hold" nodeType="with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1000"/>
                                        <p:tgtEl>
                                          <p:spTgt spid="1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1000"/>
                                        <p:tgtEl>
                                          <p:spTgt spid="139"/>
                                        </p:tgtEl>
                                      </p:cBhvr>
                                    </p:animEffect>
                                  </p:childTnLst>
                                </p:cTn>
                              </p:par>
                              <p:par>
                                <p:cTn id="24" presetID="10"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fade">
                                      <p:cBhvr>
                                        <p:cTn id="26" dur="1000"/>
                                        <p:tgtEl>
                                          <p:spTgt spid="145"/>
                                        </p:tgtEl>
                                      </p:cBhvr>
                                    </p:animEffect>
                                  </p:childTnLst>
                                </p:cTn>
                              </p:par>
                              <p:par>
                                <p:cTn id="27" presetID="10"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1000"/>
                                        <p:tgtEl>
                                          <p:spTgt spid="1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8"/>
                                        </p:tgtEl>
                                        <p:attrNameLst>
                                          <p:attrName>style.visibility</p:attrName>
                                        </p:attrNameLst>
                                      </p:cBhvr>
                                      <p:to>
                                        <p:strVal val="visible"/>
                                      </p:to>
                                    </p:set>
                                    <p:animEffect transition="in" filter="fade">
                                      <p:cBhvr>
                                        <p:cTn id="34" dur="1000"/>
                                        <p:tgtEl>
                                          <p:spTgt spid="148"/>
                                        </p:tgtEl>
                                      </p:cBhvr>
                                    </p:animEffect>
                                  </p:childTnLst>
                                </p:cTn>
                              </p:par>
                              <p:par>
                                <p:cTn id="35" presetID="10"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1000"/>
                                        <p:tgtEl>
                                          <p:spTgt spid="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1000"/>
                                        <p:tgtEl>
                                          <p:spTgt spid="140"/>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1000"/>
                                        <p:tgtEl>
                                          <p:spTgt spid="141"/>
                                        </p:tgtEl>
                                      </p:cBhvr>
                                    </p:animEffect>
                                  </p:childTnLst>
                                </p:cTn>
                              </p:par>
                              <p:par>
                                <p:cTn id="46" presetID="10" presetClass="entr" presetSubtype="0" fill="hold" nodeType="with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0"/>
                                        <p:tgtEl>
                                          <p:spTgt spid="149"/>
                                        </p:tgtEl>
                                      </p:cBhvr>
                                    </p:animEffect>
                                  </p:childTnLst>
                                </p:cTn>
                              </p:par>
                              <p:par>
                                <p:cTn id="49" presetID="10"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animEffect transition="in" filter="fade">
                                      <p:cBhvr>
                                        <p:cTn id="51" dur="1000"/>
                                        <p:tgtEl>
                                          <p:spTgt spid="1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1000"/>
                                        <p:tgtEl>
                                          <p:spTgt spid="143"/>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8E28291C-0F1D-2FC7-1B6F-E23C25803E75}"/>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Transitive Dependencies</a:t>
            </a:r>
            <a:endParaRPr sz="1350" dirty="0"/>
          </a:p>
        </p:txBody>
      </p:sp>
      <p:sp>
        <p:nvSpPr>
          <p:cNvPr id="5" name="Rectangle 4">
            <a:extLst>
              <a:ext uri="{FF2B5EF4-FFF2-40B4-BE49-F238E27FC236}">
                <a16:creationId xmlns:a16="http://schemas.microsoft.com/office/drawing/2014/main" id="{2BAAEFA4-E18F-E72A-3260-9ECFCA47AF4A}"/>
              </a:ext>
            </a:extLst>
          </p:cNvPr>
          <p:cNvSpPr/>
          <p:nvPr/>
        </p:nvSpPr>
        <p:spPr>
          <a:xfrm>
            <a:off x="565150" y="1987550"/>
            <a:ext cx="7651751"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1085850" y="2188210"/>
          <a:ext cx="609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556972528"/>
                    </a:ext>
                  </a:extLst>
                </a:gridCol>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gridCol w="762000">
                  <a:extLst>
                    <a:ext uri="{9D8B030D-6E8A-4147-A177-3AD203B41FA5}">
                      <a16:colId xmlns:a16="http://schemas.microsoft.com/office/drawing/2014/main" val="2934422858"/>
                    </a:ext>
                  </a:extLst>
                </a:gridCol>
                <a:gridCol w="762000">
                  <a:extLst>
                    <a:ext uri="{9D8B030D-6E8A-4147-A177-3AD203B41FA5}">
                      <a16:colId xmlns:a16="http://schemas.microsoft.com/office/drawing/2014/main" val="655825241"/>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Rectangle 7">
            <a:extLst>
              <a:ext uri="{FF2B5EF4-FFF2-40B4-BE49-F238E27FC236}">
                <a16:creationId xmlns:a16="http://schemas.microsoft.com/office/drawing/2014/main" id="{1143893A-3882-057C-12B6-A9F4AC800A3E}"/>
              </a:ext>
            </a:extLst>
          </p:cNvPr>
          <p:cNvSpPr/>
          <p:nvPr/>
        </p:nvSpPr>
        <p:spPr>
          <a:xfrm>
            <a:off x="1204904" y="4150987"/>
            <a:ext cx="1510679" cy="507831"/>
          </a:xfrm>
          <a:prstGeom prst="rect">
            <a:avLst/>
          </a:prstGeom>
          <a:ln w="12700">
            <a:solidFill>
              <a:schemeClr val="tx1"/>
            </a:solidFill>
          </a:ln>
        </p:spPr>
        <p:txBody>
          <a:bodyPr wrap="square">
            <a:spAutoFit/>
          </a:bodyPr>
          <a:lstStyle/>
          <a:p>
            <a:pPr algn="ctr"/>
            <a:r>
              <a:rPr lang="en-US" sz="900" dirty="0"/>
              <a:t>The lifetime of this data is not the same as the lifetime of the order</a:t>
            </a:r>
          </a:p>
        </p:txBody>
      </p:sp>
      <p:cxnSp>
        <p:nvCxnSpPr>
          <p:cNvPr id="9" name="Straight Arrow Connector 8">
            <a:extLst>
              <a:ext uri="{FF2B5EF4-FFF2-40B4-BE49-F238E27FC236}">
                <a16:creationId xmlns:a16="http://schemas.microsoft.com/office/drawing/2014/main" id="{AD050F3D-8285-2F06-B0E6-3568B974E841}"/>
              </a:ext>
            </a:extLst>
          </p:cNvPr>
          <p:cNvCxnSpPr>
            <a:cxnSpLocks/>
            <a:stCxn id="8" idx="0"/>
          </p:cNvCxnSpPr>
          <p:nvPr/>
        </p:nvCxnSpPr>
        <p:spPr>
          <a:xfrm flipV="1">
            <a:off x="1960244" y="2400300"/>
            <a:ext cx="4972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538C70-4769-A731-7682-9344F7D6922E}"/>
              </a:ext>
            </a:extLst>
          </p:cNvPr>
          <p:cNvCxnSpPr>
            <a:cxnSpLocks/>
            <a:stCxn id="8" idx="0"/>
          </p:cNvCxnSpPr>
          <p:nvPr/>
        </p:nvCxnSpPr>
        <p:spPr>
          <a:xfrm flipV="1">
            <a:off x="1960244" y="2400300"/>
            <a:ext cx="1189357"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DB747D-8D18-192B-CDE7-8E52037FA4B1}"/>
              </a:ext>
            </a:extLst>
          </p:cNvPr>
          <p:cNvCxnSpPr>
            <a:cxnSpLocks/>
            <a:stCxn id="8" idx="0"/>
          </p:cNvCxnSpPr>
          <p:nvPr/>
        </p:nvCxnSpPr>
        <p:spPr>
          <a:xfrm flipV="1">
            <a:off x="1960244" y="2355850"/>
            <a:ext cx="2150433" cy="1795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B76EB8-5EE9-E678-F3A0-8D2610A5F19B}"/>
              </a:ext>
            </a:extLst>
          </p:cNvPr>
          <p:cNvCxnSpPr>
            <a:cxnSpLocks/>
            <a:stCxn id="8" idx="0"/>
          </p:cNvCxnSpPr>
          <p:nvPr/>
        </p:nvCxnSpPr>
        <p:spPr>
          <a:xfrm flipV="1">
            <a:off x="1960244" y="2400300"/>
            <a:ext cx="28340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0470ED-7696-D658-67FA-725EA35C8FBB}"/>
              </a:ext>
            </a:extLst>
          </p:cNvPr>
          <p:cNvCxnSpPr>
            <a:cxnSpLocks/>
            <a:stCxn id="8" idx="0"/>
          </p:cNvCxnSpPr>
          <p:nvPr/>
        </p:nvCxnSpPr>
        <p:spPr>
          <a:xfrm flipV="1">
            <a:off x="1960244" y="2355849"/>
            <a:ext cx="3473761" cy="1795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E534A64-A53C-587F-41E9-38CF4659F059}"/>
              </a:ext>
            </a:extLst>
          </p:cNvPr>
          <p:cNvSpPr/>
          <p:nvPr/>
        </p:nvSpPr>
        <p:spPr>
          <a:xfrm>
            <a:off x="3385808" y="4150986"/>
            <a:ext cx="1510679" cy="1061829"/>
          </a:xfrm>
          <a:prstGeom prst="rect">
            <a:avLst/>
          </a:prstGeom>
          <a:ln w="12700">
            <a:solidFill>
              <a:schemeClr val="accent2"/>
            </a:solidFill>
          </a:ln>
        </p:spPr>
        <p:txBody>
          <a:bodyPr wrap="square">
            <a:spAutoFit/>
          </a:bodyPr>
          <a:lstStyle/>
          <a:p>
            <a:pPr algn="ctr"/>
            <a:r>
              <a:rPr lang="en-US" sz="900" dirty="0"/>
              <a:t>This data has a dependency on Customer.</a:t>
            </a:r>
          </a:p>
          <a:p>
            <a:pPr algn="ctr"/>
            <a:r>
              <a:rPr lang="en-US" sz="900" dirty="0"/>
              <a:t>It is a transitive dependency for Order.</a:t>
            </a:r>
          </a:p>
          <a:p>
            <a:pPr algn="ctr"/>
            <a:r>
              <a:rPr lang="en-US" sz="900" dirty="0"/>
              <a:t>If Customer changes, we maybe forced to update an Order message.</a:t>
            </a:r>
          </a:p>
        </p:txBody>
      </p:sp>
      <p:cxnSp>
        <p:nvCxnSpPr>
          <p:cNvPr id="26" name="Straight Arrow Connector 25">
            <a:extLst>
              <a:ext uri="{FF2B5EF4-FFF2-40B4-BE49-F238E27FC236}">
                <a16:creationId xmlns:a16="http://schemas.microsoft.com/office/drawing/2014/main" id="{730D67E5-69D0-29DA-48A7-383092112692}"/>
              </a:ext>
            </a:extLst>
          </p:cNvPr>
          <p:cNvCxnSpPr>
            <a:cxnSpLocks/>
            <a:stCxn id="25" idx="0"/>
          </p:cNvCxnSpPr>
          <p:nvPr/>
        </p:nvCxnSpPr>
        <p:spPr>
          <a:xfrm flipH="1" flipV="1">
            <a:off x="3149601" y="2355847"/>
            <a:ext cx="991547"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ED70DD-CE9A-FE3F-A0BA-62AE999540A5}"/>
              </a:ext>
            </a:extLst>
          </p:cNvPr>
          <p:cNvCxnSpPr>
            <a:cxnSpLocks/>
            <a:stCxn id="25" idx="0"/>
          </p:cNvCxnSpPr>
          <p:nvPr/>
        </p:nvCxnSpPr>
        <p:spPr>
          <a:xfrm flipH="1" flipV="1">
            <a:off x="2373626" y="2355849"/>
            <a:ext cx="1767522" cy="17951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CF0387-34EB-844A-FAF7-C21A78371CB7}"/>
              </a:ext>
            </a:extLst>
          </p:cNvPr>
          <p:cNvCxnSpPr>
            <a:cxnSpLocks/>
            <a:stCxn id="25" idx="0"/>
          </p:cNvCxnSpPr>
          <p:nvPr/>
        </p:nvCxnSpPr>
        <p:spPr>
          <a:xfrm flipH="1" flipV="1">
            <a:off x="3745226" y="2355847"/>
            <a:ext cx="395922"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F5F99A7-1D41-238A-A633-BB6E6F1001EE}"/>
              </a:ext>
            </a:extLst>
          </p:cNvPr>
          <p:cNvSpPr/>
          <p:nvPr/>
        </p:nvSpPr>
        <p:spPr>
          <a:xfrm>
            <a:off x="5434004" y="4150986"/>
            <a:ext cx="1510679" cy="1061829"/>
          </a:xfrm>
          <a:prstGeom prst="rect">
            <a:avLst/>
          </a:prstGeom>
          <a:ln w="12700">
            <a:solidFill>
              <a:schemeClr val="accent6"/>
            </a:solidFill>
          </a:ln>
        </p:spPr>
        <p:txBody>
          <a:bodyPr wrap="square">
            <a:spAutoFit/>
          </a:bodyPr>
          <a:lstStyle/>
          <a:p>
            <a:pPr algn="ctr"/>
            <a:r>
              <a:rPr lang="en-US" sz="900" dirty="0"/>
              <a:t>This data has a dependency on Restaurant.</a:t>
            </a:r>
          </a:p>
          <a:p>
            <a:pPr algn="ctr"/>
            <a:r>
              <a:rPr lang="en-US" sz="900" dirty="0"/>
              <a:t>It is a transitive dependency for Order.</a:t>
            </a:r>
          </a:p>
          <a:p>
            <a:pPr algn="ctr"/>
            <a:r>
              <a:rPr lang="en-US" sz="900" dirty="0"/>
              <a:t>If Restaurant changes, we maybe forced to update an Order message.</a:t>
            </a:r>
          </a:p>
        </p:txBody>
      </p:sp>
      <p:cxnSp>
        <p:nvCxnSpPr>
          <p:cNvPr id="36" name="Straight Arrow Connector 35">
            <a:extLst>
              <a:ext uri="{FF2B5EF4-FFF2-40B4-BE49-F238E27FC236}">
                <a16:creationId xmlns:a16="http://schemas.microsoft.com/office/drawing/2014/main" id="{0978DC07-6734-ED4C-EA23-2501B02FCBCB}"/>
              </a:ext>
            </a:extLst>
          </p:cNvPr>
          <p:cNvCxnSpPr>
            <a:cxnSpLocks/>
            <a:stCxn id="35" idx="0"/>
          </p:cNvCxnSpPr>
          <p:nvPr/>
        </p:nvCxnSpPr>
        <p:spPr>
          <a:xfrm flipH="1" flipV="1">
            <a:off x="4478034" y="2355847"/>
            <a:ext cx="1711310" cy="179513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48CAD5-2C18-429C-89CB-342312B53B8F}"/>
              </a:ext>
            </a:extLst>
          </p:cNvPr>
          <p:cNvCxnSpPr>
            <a:cxnSpLocks/>
            <a:stCxn id="35" idx="0"/>
          </p:cNvCxnSpPr>
          <p:nvPr/>
        </p:nvCxnSpPr>
        <p:spPr>
          <a:xfrm flipH="1" flipV="1">
            <a:off x="5512748" y="2355846"/>
            <a:ext cx="676596" cy="179514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A5677D-1B6E-15C0-A36A-BFF620168BE4}"/>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49" name="Rectangle 48">
            <a:extLst>
              <a:ext uri="{FF2B5EF4-FFF2-40B4-BE49-F238E27FC236}">
                <a16:creationId xmlns:a16="http://schemas.microsoft.com/office/drawing/2014/main" id="{47775D97-0596-FD48-BDCB-096B475B2EC2}"/>
              </a:ext>
            </a:extLst>
          </p:cNvPr>
          <p:cNvSpPr/>
          <p:nvPr/>
        </p:nvSpPr>
        <p:spPr>
          <a:xfrm>
            <a:off x="565150" y="4870450"/>
            <a:ext cx="1510679" cy="923330"/>
          </a:xfrm>
          <a:prstGeom prst="rect">
            <a:avLst/>
          </a:prstGeom>
          <a:ln w="12700">
            <a:solidFill>
              <a:schemeClr val="tx1"/>
            </a:solidFill>
          </a:ln>
        </p:spPr>
        <p:txBody>
          <a:bodyPr wrap="square">
            <a:spAutoFit/>
          </a:bodyPr>
          <a:lstStyle/>
          <a:p>
            <a:pPr algn="ctr"/>
            <a:r>
              <a:rPr lang="en-US" sz="900" dirty="0"/>
              <a:t>The data items here do not originate in this workflow – Customer Orders – they belong to other workflows – Customer Signup and Restaurant Onboarding.</a:t>
            </a:r>
          </a:p>
        </p:txBody>
      </p:sp>
      <p:cxnSp>
        <p:nvCxnSpPr>
          <p:cNvPr id="50" name="Straight Arrow Connector 49">
            <a:extLst>
              <a:ext uri="{FF2B5EF4-FFF2-40B4-BE49-F238E27FC236}">
                <a16:creationId xmlns:a16="http://schemas.microsoft.com/office/drawing/2014/main" id="{6DEBEAFB-3A26-71EB-AA31-855DBA707BCE}"/>
              </a:ext>
            </a:extLst>
          </p:cNvPr>
          <p:cNvCxnSpPr>
            <a:cxnSpLocks/>
            <a:stCxn id="49" idx="0"/>
            <a:endCxn id="8" idx="2"/>
          </p:cNvCxnSpPr>
          <p:nvPr/>
        </p:nvCxnSpPr>
        <p:spPr>
          <a:xfrm flipV="1">
            <a:off x="1320490" y="4658818"/>
            <a:ext cx="639754" cy="211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42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35" grpId="0" animBg="1"/>
      <p:bldP spid="4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4;p25">
            <a:extLst>
              <a:ext uri="{FF2B5EF4-FFF2-40B4-BE49-F238E27FC236}">
                <a16:creationId xmlns:a16="http://schemas.microsoft.com/office/drawing/2014/main" id="{07246E15-095E-2A9E-138A-9C93E5A17568}"/>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Normalized</a:t>
            </a:r>
            <a:endParaRPr sz="1350" dirty="0"/>
          </a:p>
        </p:txBody>
      </p:sp>
      <p:sp>
        <p:nvSpPr>
          <p:cNvPr id="3" name="Rectangle 2">
            <a:extLst>
              <a:ext uri="{FF2B5EF4-FFF2-40B4-BE49-F238E27FC236}">
                <a16:creationId xmlns:a16="http://schemas.microsoft.com/office/drawing/2014/main" id="{79491508-7D69-634B-6A7C-FD4418C90971}"/>
              </a:ext>
            </a:extLst>
          </p:cNvPr>
          <p:cNvSpPr/>
          <p:nvPr/>
        </p:nvSpPr>
        <p:spPr>
          <a:xfrm>
            <a:off x="565150" y="1987551"/>
            <a:ext cx="3594101"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8649" y="2166760"/>
          <a:ext cx="3435352" cy="590550"/>
        </p:xfrm>
        <a:graphic>
          <a:graphicData uri="http://schemas.openxmlformats.org/drawingml/2006/table">
            <a:tbl>
              <a:tblPr firstRow="1" bandRow="1">
                <a:tableStyleId>{5C22544A-7EE6-4342-B048-85BDC9FD1C3A}</a:tableStyleId>
              </a:tblPr>
              <a:tblGrid>
                <a:gridCol w="687070">
                  <a:extLst>
                    <a:ext uri="{9D8B030D-6E8A-4147-A177-3AD203B41FA5}">
                      <a16:colId xmlns:a16="http://schemas.microsoft.com/office/drawing/2014/main" val="2556972528"/>
                    </a:ext>
                  </a:extLst>
                </a:gridCol>
                <a:gridCol w="687070">
                  <a:extLst>
                    <a:ext uri="{9D8B030D-6E8A-4147-A177-3AD203B41FA5}">
                      <a16:colId xmlns:a16="http://schemas.microsoft.com/office/drawing/2014/main" val="2934422858"/>
                    </a:ext>
                  </a:extLst>
                </a:gridCol>
                <a:gridCol w="687070">
                  <a:extLst>
                    <a:ext uri="{9D8B030D-6E8A-4147-A177-3AD203B41FA5}">
                      <a16:colId xmlns:a16="http://schemas.microsoft.com/office/drawing/2014/main" val="655825241"/>
                    </a:ext>
                  </a:extLst>
                </a:gridCol>
                <a:gridCol w="713202">
                  <a:extLst>
                    <a:ext uri="{9D8B030D-6E8A-4147-A177-3AD203B41FA5}">
                      <a16:colId xmlns:a16="http://schemas.microsoft.com/office/drawing/2014/main" val="1864616497"/>
                    </a:ext>
                  </a:extLst>
                </a:gridCol>
                <a:gridCol w="660940">
                  <a:extLst>
                    <a:ext uri="{9D8B030D-6E8A-4147-A177-3AD203B41FA5}">
                      <a16:colId xmlns:a16="http://schemas.microsoft.com/office/drawing/2014/main" val="2226936454"/>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CustomerId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RestaurantId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23830" y="1951852"/>
            <a:ext cx="2712382" cy="99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46080" y="2191385"/>
          <a:ext cx="228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tblGrid>
              <a:tr h="297180">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177468" y="1597521"/>
            <a:ext cx="2387141" cy="300082"/>
          </a:xfrm>
          <a:prstGeom prst="rect">
            <a:avLst/>
          </a:prstGeom>
          <a:noFill/>
        </p:spPr>
        <p:txBody>
          <a:bodyPr wrap="square" rtlCol="0">
            <a:spAutoFit/>
          </a:bodyPr>
          <a:lstStyle/>
          <a:p>
            <a:r>
              <a:rPr lang="en-US" sz="1350" dirty="0"/>
              <a:t>Customer </a:t>
            </a:r>
            <a:r>
              <a:rPr lang="en-US" sz="1350" dirty="0" err="1"/>
              <a:t>Upserted</a:t>
            </a:r>
            <a:r>
              <a:rPr lang="en-US" sz="1350" dirty="0"/>
              <a:t> Message</a:t>
            </a:r>
          </a:p>
        </p:txBody>
      </p:sp>
      <p:sp>
        <p:nvSpPr>
          <p:cNvPr id="9" name="Rectangle 8">
            <a:extLst>
              <a:ext uri="{FF2B5EF4-FFF2-40B4-BE49-F238E27FC236}">
                <a16:creationId xmlns:a16="http://schemas.microsoft.com/office/drawing/2014/main" id="{D1E67993-1341-1AF4-81ED-EC93DA797AF7}"/>
              </a:ext>
            </a:extLst>
          </p:cNvPr>
          <p:cNvSpPr/>
          <p:nvPr/>
        </p:nvSpPr>
        <p:spPr>
          <a:xfrm>
            <a:off x="5223830" y="3631705"/>
            <a:ext cx="1989772"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363530" y="3909200"/>
          <a:ext cx="1524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tblGrid>
              <a:tr h="297180">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177468" y="3277375"/>
            <a:ext cx="2484761" cy="300082"/>
          </a:xfrm>
          <a:prstGeom prst="rect">
            <a:avLst/>
          </a:prstGeom>
          <a:noFill/>
        </p:spPr>
        <p:txBody>
          <a:bodyPr wrap="square" rtlCol="0">
            <a:spAutoFit/>
          </a:bodyPr>
          <a:lstStyle/>
          <a:p>
            <a:r>
              <a:rPr lang="en-US" sz="1350" dirty="0"/>
              <a:t>Restaurant Onboarded Message</a:t>
            </a:r>
          </a:p>
        </p:txBody>
      </p:sp>
      <p:sp>
        <p:nvSpPr>
          <p:cNvPr id="12" name="Rectangle 11">
            <a:extLst>
              <a:ext uri="{FF2B5EF4-FFF2-40B4-BE49-F238E27FC236}">
                <a16:creationId xmlns:a16="http://schemas.microsoft.com/office/drawing/2014/main" id="{77F5174D-C271-4B30-FAEC-BA6407EB3749}"/>
              </a:ext>
            </a:extLst>
          </p:cNvPr>
          <p:cNvSpPr/>
          <p:nvPr/>
        </p:nvSpPr>
        <p:spPr>
          <a:xfrm>
            <a:off x="1044243" y="3446137"/>
            <a:ext cx="1510679" cy="646331"/>
          </a:xfrm>
          <a:prstGeom prst="rect">
            <a:avLst/>
          </a:prstGeom>
          <a:ln w="12700">
            <a:solidFill>
              <a:schemeClr val="tx1"/>
            </a:solidFill>
          </a:ln>
        </p:spPr>
        <p:txBody>
          <a:bodyPr wrap="square">
            <a:spAutoFit/>
          </a:bodyPr>
          <a:lstStyle/>
          <a:p>
            <a:pPr algn="ctr"/>
            <a:r>
              <a:rPr lang="en-US" sz="900" dirty="0"/>
              <a:t>We normalize the message contents.</a:t>
            </a:r>
          </a:p>
          <a:p>
            <a:pPr algn="ctr"/>
            <a:r>
              <a:rPr lang="en-US" sz="900" dirty="0"/>
              <a:t>We have an Id for data from other workflows/services</a:t>
            </a:r>
          </a:p>
        </p:txBody>
      </p:sp>
      <p:cxnSp>
        <p:nvCxnSpPr>
          <p:cNvPr id="13" name="Straight Arrow Connector 12">
            <a:extLst>
              <a:ext uri="{FF2B5EF4-FFF2-40B4-BE49-F238E27FC236}">
                <a16:creationId xmlns:a16="http://schemas.microsoft.com/office/drawing/2014/main" id="{E9C66C7E-37E6-A0A3-FD04-3144791C18F3}"/>
              </a:ext>
            </a:extLst>
          </p:cNvPr>
          <p:cNvCxnSpPr>
            <a:cxnSpLocks/>
            <a:stCxn id="12" idx="0"/>
          </p:cNvCxnSpPr>
          <p:nvPr/>
        </p:nvCxnSpPr>
        <p:spPr>
          <a:xfrm flipV="1">
            <a:off x="1799583" y="2387600"/>
            <a:ext cx="1153168"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E9F2F6-5D43-C71B-889C-A9E250EB2DB6}"/>
              </a:ext>
            </a:extLst>
          </p:cNvPr>
          <p:cNvCxnSpPr>
            <a:cxnSpLocks/>
            <a:stCxn id="12" idx="0"/>
          </p:cNvCxnSpPr>
          <p:nvPr/>
        </p:nvCxnSpPr>
        <p:spPr>
          <a:xfrm flipV="1">
            <a:off x="1799583" y="2387600"/>
            <a:ext cx="1864367"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D1E278-C67F-4DC2-48AF-CE01C64799FA}"/>
              </a:ext>
            </a:extLst>
          </p:cNvPr>
          <p:cNvSpPr/>
          <p:nvPr/>
        </p:nvSpPr>
        <p:spPr>
          <a:xfrm>
            <a:off x="2256470" y="4311385"/>
            <a:ext cx="1510679" cy="369332"/>
          </a:xfrm>
          <a:prstGeom prst="rect">
            <a:avLst/>
          </a:prstGeom>
          <a:ln w="12700">
            <a:solidFill>
              <a:schemeClr val="accent2"/>
            </a:solidFill>
          </a:ln>
        </p:spPr>
        <p:txBody>
          <a:bodyPr wrap="square">
            <a:spAutoFit/>
          </a:bodyPr>
          <a:lstStyle/>
          <a:p>
            <a:pPr algn="ctr"/>
            <a:r>
              <a:rPr lang="en-US" sz="900" dirty="0"/>
              <a:t>The Customer workflow gives us Customer messages </a:t>
            </a:r>
          </a:p>
        </p:txBody>
      </p:sp>
      <p:cxnSp>
        <p:nvCxnSpPr>
          <p:cNvPr id="20" name="Straight Arrow Connector 19">
            <a:extLst>
              <a:ext uri="{FF2B5EF4-FFF2-40B4-BE49-F238E27FC236}">
                <a16:creationId xmlns:a16="http://schemas.microsoft.com/office/drawing/2014/main" id="{8CEB498A-0C2D-1873-ABB5-1D875250043E}"/>
              </a:ext>
            </a:extLst>
          </p:cNvPr>
          <p:cNvCxnSpPr>
            <a:cxnSpLocks/>
            <a:stCxn id="19" idx="0"/>
          </p:cNvCxnSpPr>
          <p:nvPr/>
        </p:nvCxnSpPr>
        <p:spPr>
          <a:xfrm flipV="1">
            <a:off x="3011810" y="2387600"/>
            <a:ext cx="2861941" cy="19237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6482AAE-BA76-AD2A-9EA9-27E50209D79A}"/>
              </a:ext>
            </a:extLst>
          </p:cNvPr>
          <p:cNvSpPr/>
          <p:nvPr/>
        </p:nvSpPr>
        <p:spPr>
          <a:xfrm>
            <a:off x="2952750" y="5115922"/>
            <a:ext cx="1510679" cy="507831"/>
          </a:xfrm>
          <a:prstGeom prst="rect">
            <a:avLst/>
          </a:prstGeom>
          <a:ln w="12700">
            <a:solidFill>
              <a:schemeClr val="accent6"/>
            </a:solidFill>
          </a:ln>
        </p:spPr>
        <p:txBody>
          <a:bodyPr wrap="square">
            <a:spAutoFit/>
          </a:bodyPr>
          <a:lstStyle/>
          <a:p>
            <a:pPr algn="ctr"/>
            <a:r>
              <a:rPr lang="en-US" sz="900" dirty="0"/>
              <a:t>This Restaurant workflow gives us Restaurant messages</a:t>
            </a:r>
          </a:p>
        </p:txBody>
      </p:sp>
      <p:cxnSp>
        <p:nvCxnSpPr>
          <p:cNvPr id="25" name="Straight Arrow Connector 24">
            <a:extLst>
              <a:ext uri="{FF2B5EF4-FFF2-40B4-BE49-F238E27FC236}">
                <a16:creationId xmlns:a16="http://schemas.microsoft.com/office/drawing/2014/main" id="{FBCEEB89-8166-FB87-D5CE-0F75021A03F0}"/>
              </a:ext>
            </a:extLst>
          </p:cNvPr>
          <p:cNvCxnSpPr>
            <a:cxnSpLocks/>
            <a:stCxn id="24" idx="0"/>
          </p:cNvCxnSpPr>
          <p:nvPr/>
        </p:nvCxnSpPr>
        <p:spPr>
          <a:xfrm flipV="1">
            <a:off x="3708090" y="4069385"/>
            <a:ext cx="1956110" cy="10465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D503F3-CD47-ED66-14A8-9265236E81EA}"/>
              </a:ext>
            </a:extLst>
          </p:cNvPr>
          <p:cNvSpPr txBox="1"/>
          <p:nvPr/>
        </p:nvSpPr>
        <p:spPr>
          <a:xfrm>
            <a:off x="514809" y="4584700"/>
            <a:ext cx="1510678"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Just like a database we can sometimes inline – </a:t>
            </a:r>
            <a:r>
              <a:rPr lang="en-US" sz="900" dirty="0" err="1"/>
              <a:t>denormalize</a:t>
            </a:r>
            <a:r>
              <a:rPr lang="en-US" sz="900" dirty="0"/>
              <a:t> – for performance, but this should be an exception, not the rule</a:t>
            </a:r>
          </a:p>
        </p:txBody>
      </p:sp>
      <p:sp>
        <p:nvSpPr>
          <p:cNvPr id="30" name="TextBox 29">
            <a:extLst>
              <a:ext uri="{FF2B5EF4-FFF2-40B4-BE49-F238E27FC236}">
                <a16:creationId xmlns:a16="http://schemas.microsoft.com/office/drawing/2014/main" id="{9F7307F9-1A07-3151-B836-ADCD4C600276}"/>
              </a:ext>
            </a:extLst>
          </p:cNvPr>
          <p:cNvSpPr txBox="1"/>
          <p:nvPr/>
        </p:nvSpPr>
        <p:spPr>
          <a:xfrm>
            <a:off x="3211194" y="3206708"/>
            <a:ext cx="1510678" cy="7848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What we need to do to use the Purchase Order Message is to “join” it with the Customer and Restaurant data.</a:t>
            </a:r>
          </a:p>
        </p:txBody>
      </p:sp>
    </p:spTree>
    <p:extLst>
      <p:ext uri="{BB962C8B-B14F-4D97-AF65-F5344CB8AC3E}">
        <p14:creationId xmlns:p14="http://schemas.microsoft.com/office/powerpoint/2010/main" val="34597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4" grpId="0" animBg="1"/>
      <p:bldP spid="29" grpId="0" animBg="1"/>
      <p:bldP spid="3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E9397-962A-AE24-E090-C0D78D446FF2}"/>
              </a:ext>
            </a:extLst>
          </p:cNvPr>
          <p:cNvPicPr>
            <a:picLocks noChangeAspect="1"/>
          </p:cNvPicPr>
          <p:nvPr/>
        </p:nvPicPr>
        <p:blipFill>
          <a:blip r:embed="rId2"/>
          <a:stretch>
            <a:fillRect/>
          </a:stretch>
        </p:blipFill>
        <p:spPr>
          <a:xfrm>
            <a:off x="181406" y="1087243"/>
            <a:ext cx="5218821" cy="4532999"/>
          </a:xfrm>
          <a:prstGeom prst="rect">
            <a:avLst/>
          </a:prstGeom>
        </p:spPr>
      </p:pic>
      <p:sp>
        <p:nvSpPr>
          <p:cNvPr id="12" name="Rectangle 11">
            <a:extLst>
              <a:ext uri="{FF2B5EF4-FFF2-40B4-BE49-F238E27FC236}">
                <a16:creationId xmlns:a16="http://schemas.microsoft.com/office/drawing/2014/main" id="{0FDB1981-771D-FF3C-C6A4-A63188814AC4}"/>
              </a:ext>
            </a:extLst>
          </p:cNvPr>
          <p:cNvSpPr/>
          <p:nvPr/>
        </p:nvSpPr>
        <p:spPr>
          <a:xfrm>
            <a:off x="3155950" y="4716138"/>
            <a:ext cx="1510679" cy="507831"/>
          </a:xfrm>
          <a:prstGeom prst="rect">
            <a:avLst/>
          </a:prstGeom>
          <a:ln w="12700">
            <a:solidFill>
              <a:schemeClr val="tx1"/>
            </a:solidFill>
          </a:ln>
        </p:spPr>
        <p:txBody>
          <a:bodyPr wrap="square">
            <a:spAutoFit/>
          </a:bodyPr>
          <a:lstStyle/>
          <a:p>
            <a:pPr algn="ctr"/>
            <a:r>
              <a:rPr lang="en-US" sz="900" dirty="0"/>
              <a:t>We listen for events that provide data we later need ”join” with work requests</a:t>
            </a:r>
          </a:p>
        </p:txBody>
      </p:sp>
      <p:cxnSp>
        <p:nvCxnSpPr>
          <p:cNvPr id="13" name="Straight Arrow Connector 12">
            <a:extLst>
              <a:ext uri="{FF2B5EF4-FFF2-40B4-BE49-F238E27FC236}">
                <a16:creationId xmlns:a16="http://schemas.microsoft.com/office/drawing/2014/main" id="{AC2C6823-0D06-93B8-6F0B-76793E47506F}"/>
              </a:ext>
            </a:extLst>
          </p:cNvPr>
          <p:cNvCxnSpPr>
            <a:cxnSpLocks/>
            <a:stCxn id="12" idx="0"/>
          </p:cNvCxnSpPr>
          <p:nvPr/>
        </p:nvCxnSpPr>
        <p:spPr>
          <a:xfrm flipH="1" flipV="1">
            <a:off x="2851150" y="3752851"/>
            <a:ext cx="1060140" cy="96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CE9DBE9-D1C6-DDAF-3E75-F7291B5C8E02}"/>
              </a:ext>
            </a:extLst>
          </p:cNvPr>
          <p:cNvSpPr/>
          <p:nvPr/>
        </p:nvSpPr>
        <p:spPr>
          <a:xfrm>
            <a:off x="4572000" y="4054407"/>
            <a:ext cx="1510679" cy="507831"/>
          </a:xfrm>
          <a:prstGeom prst="rect">
            <a:avLst/>
          </a:prstGeom>
          <a:ln w="12700">
            <a:solidFill>
              <a:schemeClr val="tx1"/>
            </a:solidFill>
          </a:ln>
        </p:spPr>
        <p:txBody>
          <a:bodyPr wrap="square">
            <a:spAutoFit/>
          </a:bodyPr>
          <a:lstStyle/>
          <a:p>
            <a:pPr algn="ctr"/>
            <a:r>
              <a:rPr lang="en-US" sz="900" dirty="0"/>
              <a:t>Typically this is Series data so we should listen on a Stream</a:t>
            </a:r>
          </a:p>
        </p:txBody>
      </p:sp>
      <p:cxnSp>
        <p:nvCxnSpPr>
          <p:cNvPr id="19" name="Straight Arrow Connector 18">
            <a:extLst>
              <a:ext uri="{FF2B5EF4-FFF2-40B4-BE49-F238E27FC236}">
                <a16:creationId xmlns:a16="http://schemas.microsoft.com/office/drawing/2014/main" id="{DD6F6F9A-DE40-87FD-B6A8-927DAD256BF6}"/>
              </a:ext>
            </a:extLst>
          </p:cNvPr>
          <p:cNvCxnSpPr>
            <a:cxnSpLocks/>
          </p:cNvCxnSpPr>
          <p:nvPr/>
        </p:nvCxnSpPr>
        <p:spPr>
          <a:xfrm flipH="1" flipV="1">
            <a:off x="2933700" y="3752850"/>
            <a:ext cx="1638300" cy="419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2F75B5-5EBB-01A2-E9B1-DB7854138694}"/>
              </a:ext>
            </a:extLst>
          </p:cNvPr>
          <p:cNvSpPr/>
          <p:nvPr/>
        </p:nvSpPr>
        <p:spPr>
          <a:xfrm>
            <a:off x="5492750" y="3082751"/>
            <a:ext cx="1510679" cy="230832"/>
          </a:xfrm>
          <a:prstGeom prst="rect">
            <a:avLst/>
          </a:prstGeom>
          <a:ln w="12700">
            <a:solidFill>
              <a:schemeClr val="tx1"/>
            </a:solidFill>
          </a:ln>
        </p:spPr>
        <p:txBody>
          <a:bodyPr wrap="square">
            <a:spAutoFit/>
          </a:bodyPr>
          <a:lstStyle/>
          <a:p>
            <a:pPr algn="ctr"/>
            <a:r>
              <a:rPr lang="en-US" sz="900" dirty="0"/>
              <a:t>We insert this into a lookup</a:t>
            </a:r>
          </a:p>
        </p:txBody>
      </p:sp>
      <p:cxnSp>
        <p:nvCxnSpPr>
          <p:cNvPr id="23" name="Straight Arrow Connector 22">
            <a:extLst>
              <a:ext uri="{FF2B5EF4-FFF2-40B4-BE49-F238E27FC236}">
                <a16:creationId xmlns:a16="http://schemas.microsoft.com/office/drawing/2014/main" id="{2BA9B3F6-4B61-7D6B-D251-19E15050B394}"/>
              </a:ext>
            </a:extLst>
          </p:cNvPr>
          <p:cNvCxnSpPr>
            <a:cxnSpLocks/>
            <a:stCxn id="22" idx="1"/>
          </p:cNvCxnSpPr>
          <p:nvPr/>
        </p:nvCxnSpPr>
        <p:spPr>
          <a:xfrm flipH="1">
            <a:off x="4555522" y="3198167"/>
            <a:ext cx="937228" cy="377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6214F03-A250-12CD-E037-B750D1D40592}"/>
              </a:ext>
            </a:extLst>
          </p:cNvPr>
          <p:cNvSpPr/>
          <p:nvPr/>
        </p:nvSpPr>
        <p:spPr>
          <a:xfrm>
            <a:off x="5603857" y="2342158"/>
            <a:ext cx="1510679" cy="507831"/>
          </a:xfrm>
          <a:prstGeom prst="rect">
            <a:avLst/>
          </a:prstGeom>
          <a:ln w="12700">
            <a:solidFill>
              <a:schemeClr val="tx1"/>
            </a:solidFill>
          </a:ln>
        </p:spPr>
        <p:txBody>
          <a:bodyPr wrap="square">
            <a:spAutoFit/>
          </a:bodyPr>
          <a:lstStyle/>
          <a:p>
            <a:pPr algn="ctr"/>
            <a:r>
              <a:rPr lang="en-US" sz="900" dirty="0"/>
              <a:t>When we need to “join” this to resolve a reference we can look it up</a:t>
            </a:r>
          </a:p>
        </p:txBody>
      </p:sp>
      <p:cxnSp>
        <p:nvCxnSpPr>
          <p:cNvPr id="27" name="Straight Arrow Connector 26">
            <a:extLst>
              <a:ext uri="{FF2B5EF4-FFF2-40B4-BE49-F238E27FC236}">
                <a16:creationId xmlns:a16="http://schemas.microsoft.com/office/drawing/2014/main" id="{C4D34458-0DDA-36D2-F14C-E6DB774DB2F0}"/>
              </a:ext>
            </a:extLst>
          </p:cNvPr>
          <p:cNvCxnSpPr>
            <a:cxnSpLocks/>
            <a:stCxn id="26" idx="1"/>
          </p:cNvCxnSpPr>
          <p:nvPr/>
        </p:nvCxnSpPr>
        <p:spPr>
          <a:xfrm flipH="1">
            <a:off x="4224528" y="2596074"/>
            <a:ext cx="1379329" cy="201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CE4C76E-056E-C367-161E-E37E6B484443}"/>
              </a:ext>
            </a:extLst>
          </p:cNvPr>
          <p:cNvSpPr/>
          <p:nvPr/>
        </p:nvSpPr>
        <p:spPr>
          <a:xfrm>
            <a:off x="6248089" y="1386610"/>
            <a:ext cx="1510679" cy="784830"/>
          </a:xfrm>
          <a:prstGeom prst="rect">
            <a:avLst/>
          </a:prstGeom>
          <a:ln w="12700">
            <a:solidFill>
              <a:schemeClr val="tx1"/>
            </a:solidFill>
          </a:ln>
        </p:spPr>
        <p:txBody>
          <a:bodyPr wrap="square">
            <a:spAutoFit/>
          </a:bodyPr>
          <a:lstStyle/>
          <a:p>
            <a:pPr algn="ctr"/>
            <a:r>
              <a:rPr lang="en-US" sz="900" dirty="0"/>
              <a:t>This removes the need for us to do a GET/send a request to the owner of the data to ”join” across a distributed system.</a:t>
            </a:r>
          </a:p>
        </p:txBody>
      </p:sp>
      <p:cxnSp>
        <p:nvCxnSpPr>
          <p:cNvPr id="30" name="Straight Arrow Connector 29">
            <a:extLst>
              <a:ext uri="{FF2B5EF4-FFF2-40B4-BE49-F238E27FC236}">
                <a16:creationId xmlns:a16="http://schemas.microsoft.com/office/drawing/2014/main" id="{6DC6409C-9550-2827-D72E-CC328DB1CF6E}"/>
              </a:ext>
            </a:extLst>
          </p:cNvPr>
          <p:cNvCxnSpPr>
            <a:cxnSpLocks/>
            <a:stCxn id="29" idx="1"/>
          </p:cNvCxnSpPr>
          <p:nvPr/>
        </p:nvCxnSpPr>
        <p:spPr>
          <a:xfrm flipH="1">
            <a:off x="4149090" y="1779025"/>
            <a:ext cx="2098999" cy="912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81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2" grpId="0" animBg="1"/>
      <p:bldP spid="26" grpId="0" animBg="1"/>
      <p:bldP spid="2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p:nvPr/>
        </p:nvSpPr>
        <p:spPr>
          <a:xfrm>
            <a:off x="5899125" y="1851599"/>
            <a:ext cx="1510650" cy="5505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Indicates the work that we want to be carried out. Implies a Command.</a:t>
            </a:r>
            <a:endParaRPr sz="1350"/>
          </a:p>
        </p:txBody>
      </p:sp>
      <p:cxnSp>
        <p:nvCxnSpPr>
          <p:cNvPr id="229" name="Google Shape;229;p24"/>
          <p:cNvCxnSpPr/>
          <p:nvPr/>
        </p:nvCxnSpPr>
        <p:spPr>
          <a:xfrm flipH="1">
            <a:off x="5208160" y="2078063"/>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230" name="Google Shape;230;p24"/>
          <p:cNvSpPr/>
          <p:nvPr/>
        </p:nvSpPr>
        <p:spPr>
          <a:xfrm>
            <a:off x="5938331" y="2592188"/>
            <a:ext cx="1784475" cy="6615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(Proposed)</a:t>
            </a:r>
            <a:r>
              <a:rPr lang="en-US" sz="900">
                <a:solidFill>
                  <a:schemeClr val="dk1"/>
                </a:solidFill>
                <a:latin typeface="Calibri"/>
                <a:ea typeface="Calibri"/>
                <a:cs typeface="Calibri"/>
                <a:sym typeface="Calibri"/>
              </a:rPr>
              <a:t>: For an operator this data is the future state that we are proposing as a result of the work </a:t>
            </a:r>
            <a:endParaRPr sz="1350"/>
          </a:p>
        </p:txBody>
      </p:sp>
      <p:cxnSp>
        <p:nvCxnSpPr>
          <p:cNvPr id="231" name="Google Shape;231;p24"/>
          <p:cNvCxnSpPr>
            <a:stCxn id="230" idx="1"/>
          </p:cNvCxnSpPr>
          <p:nvPr/>
        </p:nvCxnSpPr>
        <p:spPr>
          <a:xfrm flipH="1">
            <a:off x="5218331" y="2922938"/>
            <a:ext cx="720000" cy="176400"/>
          </a:xfrm>
          <a:prstGeom prst="straightConnector1">
            <a:avLst/>
          </a:prstGeom>
          <a:noFill/>
          <a:ln w="9525" cap="flat" cmpd="sng">
            <a:solidFill>
              <a:schemeClr val="accent1"/>
            </a:solidFill>
            <a:prstDash val="solid"/>
            <a:miter lim="800000"/>
            <a:headEnd type="none" w="sm" len="sm"/>
            <a:tailEnd type="triangle" w="med" len="med"/>
          </a:ln>
        </p:spPr>
      </p:cxnSp>
      <p:sp>
        <p:nvSpPr>
          <p:cNvPr id="232" name="Google Shape;232;p24"/>
          <p:cNvSpPr/>
          <p:nvPr/>
        </p:nvSpPr>
        <p:spPr>
          <a:xfrm>
            <a:off x="5938331" y="341561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(Lookup)</a:t>
            </a:r>
            <a:r>
              <a:rPr lang="en-US" sz="900">
                <a:solidFill>
                  <a:schemeClr val="dk1"/>
                </a:solidFill>
                <a:latin typeface="Calibri"/>
                <a:ea typeface="Calibri"/>
                <a:cs typeface="Calibri"/>
                <a:sym typeface="Calibri"/>
              </a:rPr>
              <a:t>: Someone has published operand data that we want to use with this message - it does not belong to the originator but someone else. Reference it i.e. by id.</a:t>
            </a:r>
            <a:endParaRPr sz="1350"/>
          </a:p>
        </p:txBody>
      </p:sp>
      <p:cxnSp>
        <p:nvCxnSpPr>
          <p:cNvPr id="233" name="Google Shape;233;p24"/>
          <p:cNvCxnSpPr>
            <a:stCxn id="232" idx="1"/>
          </p:cNvCxnSpPr>
          <p:nvPr/>
        </p:nvCxnSpPr>
        <p:spPr>
          <a:xfrm rot="10800000">
            <a:off x="5239706" y="3736688"/>
            <a:ext cx="698625" cy="83925"/>
          </a:xfrm>
          <a:prstGeom prst="straightConnector1">
            <a:avLst/>
          </a:prstGeom>
          <a:noFill/>
          <a:ln w="9525" cap="flat" cmpd="sng">
            <a:solidFill>
              <a:schemeClr val="accent1"/>
            </a:solidFill>
            <a:prstDash val="solid"/>
            <a:miter lim="800000"/>
            <a:headEnd type="none" w="sm" len="sm"/>
            <a:tailEnd type="triangle" w="med" len="med"/>
          </a:ln>
        </p:spPr>
      </p:cxnSp>
      <p:sp>
        <p:nvSpPr>
          <p:cNvPr id="234" name="Google Shape;234;p24"/>
          <p:cNvSpPr/>
          <p:nvPr/>
        </p:nvSpPr>
        <p:spPr>
          <a:xfrm>
            <a:off x="5899125" y="445796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Outside data that I control the lifetime of, but that you can use in order to fulfill requests - operators - from other services</a:t>
            </a:r>
            <a:endParaRPr sz="1350"/>
          </a:p>
        </p:txBody>
      </p:sp>
      <p:cxnSp>
        <p:nvCxnSpPr>
          <p:cNvPr id="235" name="Google Shape;235;p24"/>
          <p:cNvCxnSpPr>
            <a:stCxn id="234" idx="1"/>
          </p:cNvCxnSpPr>
          <p:nvPr/>
        </p:nvCxnSpPr>
        <p:spPr>
          <a:xfrm rot="10800000">
            <a:off x="5196000" y="4274588"/>
            <a:ext cx="703125" cy="588375"/>
          </a:xfrm>
          <a:prstGeom prst="straightConnector1">
            <a:avLst/>
          </a:prstGeom>
          <a:noFill/>
          <a:ln w="9525" cap="flat" cmpd="sng">
            <a:solidFill>
              <a:schemeClr val="accent1"/>
            </a:solidFill>
            <a:prstDash val="solid"/>
            <a:miter lim="800000"/>
            <a:headEnd type="none" w="sm" len="sm"/>
            <a:tailEnd type="triangle" w="med" len="med"/>
          </a:ln>
        </p:spPr>
      </p:cxnSp>
      <p:sp>
        <p:nvSpPr>
          <p:cNvPr id="236" name="Google Shape;236;p24"/>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37" name="Google Shape;237;p24"/>
          <p:cNvPicPr preferRelativeResize="0"/>
          <p:nvPr/>
        </p:nvPicPr>
        <p:blipFill>
          <a:blip r:embed="rId3">
            <a:alphaModFix/>
          </a:blip>
          <a:stretch>
            <a:fillRect/>
          </a:stretch>
        </p:blipFill>
        <p:spPr>
          <a:xfrm>
            <a:off x="125944" y="1481044"/>
            <a:ext cx="4967399" cy="3826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par>
                                <p:cTn id="8" presetID="10" presetClass="entr" presetSubtype="0"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fade">
                                      <p:cBhvr>
                                        <p:cTn id="10" dur="1000"/>
                                        <p:tgtEl>
                                          <p:spTgt spid="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fade">
                                      <p:cBhvr>
                                        <p:cTn id="15" dur="1000"/>
                                        <p:tgtEl>
                                          <p:spTgt spid="231"/>
                                        </p:tgtEl>
                                      </p:cBhvr>
                                    </p:animEffect>
                                  </p:childTnLst>
                                </p:cTn>
                              </p:par>
                              <p:par>
                                <p:cTn id="16" presetID="10"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animEffect transition="in" filter="fade">
                                      <p:cBhvr>
                                        <p:cTn id="23" dur="1000"/>
                                        <p:tgtEl>
                                          <p:spTgt spid="233"/>
                                        </p:tgtEl>
                                      </p:cBhvr>
                                    </p:animEffect>
                                  </p:childTnLst>
                                </p:cTn>
                              </p:par>
                              <p:par>
                                <p:cTn id="24" presetID="10" presetClass="entr" presetSubtype="0" fill="hold" nodeType="withEffect">
                                  <p:stCondLst>
                                    <p:cond delay="0"/>
                                  </p:stCondLst>
                                  <p:childTnLst>
                                    <p:set>
                                      <p:cBhvr>
                                        <p:cTn id="25" dur="1" fill="hold">
                                          <p:stCondLst>
                                            <p:cond delay="0"/>
                                          </p:stCondLst>
                                        </p:cTn>
                                        <p:tgtEl>
                                          <p:spTgt spid="232"/>
                                        </p:tgtEl>
                                        <p:attrNameLst>
                                          <p:attrName>style.visibility</p:attrName>
                                        </p:attrNameLst>
                                      </p:cBhvr>
                                      <p:to>
                                        <p:strVal val="visible"/>
                                      </p:to>
                                    </p:set>
                                    <p:animEffect transition="in" filter="fade">
                                      <p:cBhvr>
                                        <p:cTn id="26" dur="1000"/>
                                        <p:tgtEl>
                                          <p:spTgt spid="2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1000"/>
                                        <p:tgtEl>
                                          <p:spTgt spid="235"/>
                                        </p:tgtEl>
                                      </p:cBhvr>
                                    </p:animEffect>
                                  </p:childTnLst>
                                </p:cTn>
                              </p:par>
                              <p:par>
                                <p:cTn id="32" presetID="10"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animEffect transition="in" filter="fade">
                                      <p:cBhvr>
                                        <p:cTn id="34"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p:nvPr/>
        </p:nvSpPr>
        <p:spPr>
          <a:xfrm>
            <a:off x="6210788" y="4937044"/>
            <a:ext cx="2740275" cy="929700"/>
          </a:xfrm>
          <a:prstGeom prst="rect">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Information for use with Operators. I own and therefore publish. It may be for:</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My API, selections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Historic data, analysis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Shared collections, I curate common data (users etc.)</a:t>
            </a:r>
            <a:endParaRPr sz="900">
              <a:solidFill>
                <a:schemeClr val="dk1"/>
              </a:solidFill>
              <a:latin typeface="Calibri"/>
              <a:ea typeface="Calibri"/>
              <a:cs typeface="Calibri"/>
              <a:sym typeface="Calibri"/>
            </a:endParaRPr>
          </a:p>
        </p:txBody>
      </p:sp>
      <p:sp>
        <p:nvSpPr>
          <p:cNvPr id="244" name="Google Shape;244;p25"/>
          <p:cNvSpPr/>
          <p:nvPr/>
        </p:nvSpPr>
        <p:spPr>
          <a:xfrm>
            <a:off x="7481213" y="1899863"/>
            <a:ext cx="1507275" cy="75442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An operator maps to the functionality provided by a service - its API. The API is the set of operators the service understands.</a:t>
            </a:r>
            <a:endParaRPr sz="1350"/>
          </a:p>
        </p:txBody>
      </p:sp>
      <p:cxnSp>
        <p:nvCxnSpPr>
          <p:cNvPr id="245" name="Google Shape;245;p25"/>
          <p:cNvCxnSpPr>
            <a:stCxn id="244" idx="2"/>
          </p:cNvCxnSpPr>
          <p:nvPr/>
        </p:nvCxnSpPr>
        <p:spPr>
          <a:xfrm flipH="1">
            <a:off x="7846275" y="2654288"/>
            <a:ext cx="388575" cy="25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6" name="Google Shape;246;p25"/>
          <p:cNvCxnSpPr>
            <a:stCxn id="244" idx="1"/>
          </p:cNvCxnSpPr>
          <p:nvPr/>
        </p:nvCxnSpPr>
        <p:spPr>
          <a:xfrm rot="10800000">
            <a:off x="4740938" y="1570800"/>
            <a:ext cx="2740275" cy="706275"/>
          </a:xfrm>
          <a:prstGeom prst="straightConnector1">
            <a:avLst/>
          </a:prstGeom>
          <a:noFill/>
          <a:ln w="9525" cap="flat" cmpd="sng">
            <a:solidFill>
              <a:schemeClr val="accent1"/>
            </a:solidFill>
            <a:prstDash val="solid"/>
            <a:miter lim="800000"/>
            <a:headEnd type="none" w="sm" len="sm"/>
            <a:tailEnd type="triangle" w="med" len="med"/>
          </a:ln>
        </p:spPr>
      </p:cxnSp>
      <p:sp>
        <p:nvSpPr>
          <p:cNvPr id="247" name="Google Shape;247;p25"/>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48" name="Google Shape;248;p25"/>
          <p:cNvPicPr preferRelativeResize="0"/>
          <p:nvPr/>
        </p:nvPicPr>
        <p:blipFill rotWithShape="1">
          <a:blip r:embed="rId3">
            <a:alphaModFix/>
          </a:blip>
          <a:srcRect t="-1900" b="1900"/>
          <a:stretch/>
        </p:blipFill>
        <p:spPr>
          <a:xfrm>
            <a:off x="45225" y="1100175"/>
            <a:ext cx="7897518" cy="4188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1000"/>
                                        <p:tgtEl>
                                          <p:spTgt spid="246"/>
                                        </p:tgtEl>
                                      </p:cBhvr>
                                    </p:animEffect>
                                  </p:childTnLst>
                                </p:cTn>
                              </p:par>
                              <p:par>
                                <p:cTn id="11" presetID="10"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3"/>
                                        </p:tgtEl>
                                        <p:attrNameLst>
                                          <p:attrName>style.visibility</p:attrName>
                                        </p:attrNameLst>
                                      </p:cBhvr>
                                      <p:to>
                                        <p:strVal val="visible"/>
                                      </p:to>
                                    </p:set>
                                    <p:animEffect transition="in" filter="fade">
                                      <p:cBhvr>
                                        <p:cTn id="18"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rotWithShape="1">
          <a:blip r:embed="rId3">
            <a:alphaModFix/>
          </a:blip>
          <a:srcRect/>
          <a:stretch/>
        </p:blipFill>
        <p:spPr>
          <a:xfrm>
            <a:off x="181406" y="1087242"/>
            <a:ext cx="5218822" cy="4533000"/>
          </a:xfrm>
          <a:prstGeom prst="rect">
            <a:avLst/>
          </a:prstGeom>
          <a:noFill/>
          <a:ln>
            <a:noFill/>
          </a:ln>
        </p:spPr>
      </p:pic>
      <p:sp>
        <p:nvSpPr>
          <p:cNvPr id="254" name="Google Shape;254;p26"/>
          <p:cNvSpPr/>
          <p:nvPr/>
        </p:nvSpPr>
        <p:spPr>
          <a:xfrm>
            <a:off x="3155943" y="4716129"/>
            <a:ext cx="1611900" cy="662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listen for events that provide </a:t>
            </a:r>
            <a:r>
              <a:rPr lang="en-US" sz="900" b="1">
                <a:solidFill>
                  <a:schemeClr val="dk1"/>
                </a:solidFill>
                <a:latin typeface="Calibri"/>
                <a:ea typeface="Calibri"/>
                <a:cs typeface="Calibri"/>
                <a:sym typeface="Calibri"/>
              </a:rPr>
              <a:t>operand data</a:t>
            </a:r>
            <a:r>
              <a:rPr lang="en-US" sz="900">
                <a:solidFill>
                  <a:schemeClr val="dk1"/>
                </a:solidFill>
                <a:latin typeface="Calibri"/>
                <a:ea typeface="Calibri"/>
                <a:cs typeface="Calibri"/>
                <a:sym typeface="Calibri"/>
              </a:rPr>
              <a:t> we later need ”join” with </a:t>
            </a:r>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requests</a:t>
            </a:r>
            <a:endParaRPr sz="1350"/>
          </a:p>
        </p:txBody>
      </p:sp>
      <p:cxnSp>
        <p:nvCxnSpPr>
          <p:cNvPr id="255" name="Google Shape;255;p26"/>
          <p:cNvCxnSpPr>
            <a:stCxn id="254" idx="0"/>
          </p:cNvCxnSpPr>
          <p:nvPr/>
        </p:nvCxnSpPr>
        <p:spPr>
          <a:xfrm rot="10800000">
            <a:off x="2901693" y="3752904"/>
            <a:ext cx="1060200" cy="963225"/>
          </a:xfrm>
          <a:prstGeom prst="straightConnector1">
            <a:avLst/>
          </a:prstGeom>
          <a:noFill/>
          <a:ln w="9525" cap="flat" cmpd="sng">
            <a:solidFill>
              <a:schemeClr val="dk1"/>
            </a:solidFill>
            <a:prstDash val="solid"/>
            <a:miter lim="800000"/>
            <a:headEnd type="none" w="sm" len="sm"/>
            <a:tailEnd type="triangle" w="med" len="med"/>
          </a:ln>
        </p:spPr>
      </p:cxnSp>
      <p:sp>
        <p:nvSpPr>
          <p:cNvPr id="256" name="Google Shape;256;p26"/>
          <p:cNvSpPr/>
          <p:nvPr/>
        </p:nvSpPr>
        <p:spPr>
          <a:xfrm>
            <a:off x="5492756" y="3956286"/>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insert this into a database so that later we can </a:t>
            </a:r>
            <a:r>
              <a:rPr lang="en-US" sz="900" b="1">
                <a:solidFill>
                  <a:schemeClr val="dk1"/>
                </a:solidFill>
                <a:latin typeface="Calibri"/>
                <a:ea typeface="Calibri"/>
                <a:cs typeface="Calibri"/>
                <a:sym typeface="Calibri"/>
              </a:rPr>
              <a:t>lookup</a:t>
            </a:r>
            <a:r>
              <a:rPr lang="en-US" sz="900">
                <a:solidFill>
                  <a:schemeClr val="dk1"/>
                </a:solidFill>
                <a:latin typeface="Calibri"/>
                <a:ea typeface="Calibri"/>
                <a:cs typeface="Calibri"/>
                <a:sym typeface="Calibri"/>
              </a:rPr>
              <a:t> the </a:t>
            </a:r>
            <a:r>
              <a:rPr lang="en-US" sz="900" i="1">
                <a:solidFill>
                  <a:schemeClr val="dk1"/>
                </a:solidFill>
                <a:latin typeface="Calibri"/>
                <a:ea typeface="Calibri"/>
                <a:cs typeface="Calibri"/>
                <a:sym typeface="Calibri"/>
              </a:rPr>
              <a:t>operand</a:t>
            </a:r>
            <a:r>
              <a:rPr lang="en-US" sz="900">
                <a:solidFill>
                  <a:schemeClr val="dk1"/>
                </a:solidFill>
                <a:latin typeface="Calibri"/>
                <a:ea typeface="Calibri"/>
                <a:cs typeface="Calibri"/>
                <a:sym typeface="Calibri"/>
              </a:rPr>
              <a:t> data required by an </a:t>
            </a:r>
            <a:r>
              <a:rPr lang="en-US" sz="900" i="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a:t>
            </a:r>
            <a:endParaRPr sz="1350"/>
          </a:p>
        </p:txBody>
      </p:sp>
      <p:cxnSp>
        <p:nvCxnSpPr>
          <p:cNvPr id="257" name="Google Shape;257;p26"/>
          <p:cNvCxnSpPr>
            <a:stCxn id="256" idx="1"/>
          </p:cNvCxnSpPr>
          <p:nvPr/>
        </p:nvCxnSpPr>
        <p:spPr>
          <a:xfrm rot="10800000">
            <a:off x="4279781" y="3565911"/>
            <a:ext cx="1212975" cy="771300"/>
          </a:xfrm>
          <a:prstGeom prst="straightConnector1">
            <a:avLst/>
          </a:prstGeom>
          <a:noFill/>
          <a:ln w="9525" cap="flat" cmpd="sng">
            <a:solidFill>
              <a:schemeClr val="dk1"/>
            </a:solidFill>
            <a:prstDash val="solid"/>
            <a:miter lim="800000"/>
            <a:headEnd type="none" w="sm" len="sm"/>
            <a:tailEnd type="triangle" w="med" len="med"/>
          </a:ln>
        </p:spPr>
      </p:cxnSp>
      <p:sp>
        <p:nvSpPr>
          <p:cNvPr id="258" name="Google Shape;258;p26"/>
          <p:cNvSpPr/>
          <p:nvPr/>
        </p:nvSpPr>
        <p:spPr>
          <a:xfrm>
            <a:off x="5603850" y="2508413"/>
            <a:ext cx="1362825" cy="6873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When we need to to </a:t>
            </a:r>
            <a:r>
              <a:rPr lang="en-US" sz="900" i="1">
                <a:solidFill>
                  <a:schemeClr val="dk1"/>
                </a:solidFill>
                <a:latin typeface="Calibri"/>
                <a:ea typeface="Calibri"/>
                <a:cs typeface="Calibri"/>
                <a:sym typeface="Calibri"/>
              </a:rPr>
              <a:t>resolve a reference</a:t>
            </a:r>
            <a:r>
              <a:rPr lang="en-US" sz="900">
                <a:solidFill>
                  <a:schemeClr val="dk1"/>
                </a:solidFill>
                <a:latin typeface="Calibri"/>
                <a:ea typeface="Calibri"/>
                <a:cs typeface="Calibri"/>
                <a:sym typeface="Calibri"/>
              </a:rPr>
              <a:t> to carry out work we can now look it up</a:t>
            </a:r>
            <a:endParaRPr sz="1350"/>
          </a:p>
        </p:txBody>
      </p:sp>
      <p:cxnSp>
        <p:nvCxnSpPr>
          <p:cNvPr id="259" name="Google Shape;259;p26"/>
          <p:cNvCxnSpPr>
            <a:stCxn id="258" idx="1"/>
          </p:cNvCxnSpPr>
          <p:nvPr/>
        </p:nvCxnSpPr>
        <p:spPr>
          <a:xfrm flipH="1">
            <a:off x="4156425" y="2852100"/>
            <a:ext cx="1447425" cy="11475"/>
          </a:xfrm>
          <a:prstGeom prst="straightConnector1">
            <a:avLst/>
          </a:prstGeom>
          <a:noFill/>
          <a:ln w="9525" cap="flat" cmpd="sng">
            <a:solidFill>
              <a:schemeClr val="dk1"/>
            </a:solidFill>
            <a:prstDash val="solid"/>
            <a:miter lim="800000"/>
            <a:headEnd type="none" w="sm" len="sm"/>
            <a:tailEnd type="triangle" w="med" len="med"/>
          </a:ln>
        </p:spPr>
      </p:cxnSp>
      <p:sp>
        <p:nvSpPr>
          <p:cNvPr id="260" name="Google Shape;260;p26"/>
          <p:cNvSpPr/>
          <p:nvPr/>
        </p:nvSpPr>
        <p:spPr>
          <a:xfrm>
            <a:off x="6248090" y="1386610"/>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removes the need for us to do a GET/send a request to the owner of the data and thus ”</a:t>
            </a:r>
            <a:r>
              <a:rPr lang="en-US" sz="900" i="1">
                <a:solidFill>
                  <a:schemeClr val="dk1"/>
                </a:solidFill>
                <a:latin typeface="Calibri"/>
                <a:ea typeface="Calibri"/>
                <a:cs typeface="Calibri"/>
                <a:sym typeface="Calibri"/>
              </a:rPr>
              <a:t>join</a:t>
            </a:r>
            <a:r>
              <a:rPr lang="en-US" sz="900">
                <a:solidFill>
                  <a:schemeClr val="dk1"/>
                </a:solidFill>
                <a:latin typeface="Calibri"/>
                <a:ea typeface="Calibri"/>
                <a:cs typeface="Calibri"/>
                <a:sym typeface="Calibri"/>
              </a:rPr>
              <a:t>” across a distributed system.</a:t>
            </a:r>
            <a:endParaRPr sz="1350"/>
          </a:p>
        </p:txBody>
      </p:sp>
      <p:cxnSp>
        <p:nvCxnSpPr>
          <p:cNvPr id="261" name="Google Shape;261;p26"/>
          <p:cNvCxnSpPr>
            <a:stCxn id="260" idx="1"/>
          </p:cNvCxnSpPr>
          <p:nvPr/>
        </p:nvCxnSpPr>
        <p:spPr>
          <a:xfrm flipH="1">
            <a:off x="4149065" y="1767535"/>
            <a:ext cx="2099025" cy="9236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p:nvPr/>
        </p:nvSpPr>
        <p:spPr>
          <a:xfrm>
            <a:off x="4572000" y="4054406"/>
            <a:ext cx="1928025" cy="5465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Typically operand data is Series data so we should use a Stream to publish it.</a:t>
            </a:r>
            <a:endParaRPr sz="1350"/>
          </a:p>
        </p:txBody>
      </p:sp>
      <p:cxnSp>
        <p:nvCxnSpPr>
          <p:cNvPr id="338" name="Google Shape;338;p34"/>
          <p:cNvCxnSpPr>
            <a:stCxn id="337" idx="1"/>
          </p:cNvCxnSpPr>
          <p:nvPr/>
        </p:nvCxnSpPr>
        <p:spPr>
          <a:xfrm rot="10800000">
            <a:off x="2933775" y="3752794"/>
            <a:ext cx="1638225" cy="574875"/>
          </a:xfrm>
          <a:prstGeom prst="straightConnector1">
            <a:avLst/>
          </a:prstGeom>
          <a:noFill/>
          <a:ln w="9525" cap="flat" cmpd="sng">
            <a:solidFill>
              <a:schemeClr val="dk1"/>
            </a:solidFill>
            <a:prstDash val="solid"/>
            <a:miter lim="800000"/>
            <a:headEnd type="none" w="sm" len="sm"/>
            <a:tailEnd type="triangle" w="med" len="med"/>
          </a:ln>
        </p:spPr>
      </p:cxnSp>
      <p:sp>
        <p:nvSpPr>
          <p:cNvPr id="339" name="Google Shape;339;p34"/>
          <p:cNvSpPr/>
          <p:nvPr/>
        </p:nvSpPr>
        <p:spPr>
          <a:xfrm>
            <a:off x="4992000" y="4909275"/>
            <a:ext cx="2130300" cy="817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900" i="1">
                <a:solidFill>
                  <a:schemeClr val="dk1"/>
                </a:solidFill>
                <a:latin typeface="Calibri"/>
                <a:ea typeface="Calibri"/>
                <a:cs typeface="Calibri"/>
                <a:sym typeface="Calibri"/>
              </a:rPr>
              <a:t>Archive and Replay</a:t>
            </a:r>
            <a:r>
              <a:rPr lang="en-US" sz="900">
                <a:solidFill>
                  <a:schemeClr val="dk1"/>
                </a:solidFill>
                <a:latin typeface="Calibri"/>
                <a:ea typeface="Calibri"/>
                <a:cs typeface="Calibri"/>
                <a:sym typeface="Calibri"/>
              </a:rPr>
              <a:t> means: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rebuild a cache on demand</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add new consumers of existing operand data and “catch up” with the past.</a:t>
            </a:r>
            <a:endParaRPr sz="900">
              <a:solidFill>
                <a:schemeClr val="dk1"/>
              </a:solidFill>
              <a:latin typeface="Calibri"/>
              <a:ea typeface="Calibri"/>
              <a:cs typeface="Calibri"/>
              <a:sym typeface="Calibri"/>
            </a:endParaRPr>
          </a:p>
        </p:txBody>
      </p:sp>
      <p:cxnSp>
        <p:nvCxnSpPr>
          <p:cNvPr id="340" name="Google Shape;340;p34"/>
          <p:cNvCxnSpPr>
            <a:stCxn id="339" idx="1"/>
          </p:cNvCxnSpPr>
          <p:nvPr/>
        </p:nvCxnSpPr>
        <p:spPr>
          <a:xfrm rot="10800000">
            <a:off x="3137550" y="3710813"/>
            <a:ext cx="1854450" cy="1607400"/>
          </a:xfrm>
          <a:prstGeom prst="straightConnector1">
            <a:avLst/>
          </a:prstGeom>
          <a:noFill/>
          <a:ln w="9525" cap="flat" cmpd="sng">
            <a:solidFill>
              <a:schemeClr val="dk1"/>
            </a:solidFill>
            <a:prstDash val="solid"/>
            <a:miter lim="800000"/>
            <a:headEnd type="none" w="sm" len="sm"/>
            <a:tailEnd type="triangle" w="med" len="med"/>
          </a:ln>
        </p:spPr>
      </p:cxnSp>
      <p:sp>
        <p:nvSpPr>
          <p:cNvPr id="341" name="Google Shape;341;p34"/>
          <p:cNvSpPr/>
          <p:nvPr/>
        </p:nvSpPr>
        <p:spPr>
          <a:xfrm>
            <a:off x="6671719" y="1739250"/>
            <a:ext cx="1980675" cy="711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Unless it is a private </a:t>
            </a:r>
            <a:r>
              <a:rPr lang="en-US" sz="900" b="1">
                <a:solidFill>
                  <a:schemeClr val="dk1"/>
                </a:solidFill>
                <a:latin typeface="Calibri"/>
                <a:ea typeface="Calibri"/>
                <a:cs typeface="Calibri"/>
                <a:sym typeface="Calibri"/>
              </a:rPr>
              <a:t>reply</a:t>
            </a:r>
            <a:r>
              <a:rPr lang="en-US" sz="900">
                <a:solidFill>
                  <a:schemeClr val="dk1"/>
                </a:solidFill>
                <a:latin typeface="Calibri"/>
                <a:ea typeface="Calibri"/>
                <a:cs typeface="Calibri"/>
                <a:sym typeface="Calibri"/>
              </a:rPr>
              <a:t> we tend to default to a stream for an event because it gives us flexibility about its usage as operand data.</a:t>
            </a:r>
            <a:endParaRPr sz="1350"/>
          </a:p>
        </p:txBody>
      </p:sp>
      <p:cxnSp>
        <p:nvCxnSpPr>
          <p:cNvPr id="342" name="Google Shape;342;p34"/>
          <p:cNvCxnSpPr>
            <a:stCxn id="341" idx="1"/>
          </p:cNvCxnSpPr>
          <p:nvPr/>
        </p:nvCxnSpPr>
        <p:spPr>
          <a:xfrm flipH="1">
            <a:off x="5337469" y="2094863"/>
            <a:ext cx="1334250" cy="126900"/>
          </a:xfrm>
          <a:prstGeom prst="straightConnector1">
            <a:avLst/>
          </a:prstGeom>
          <a:noFill/>
          <a:ln w="9525" cap="flat" cmpd="sng">
            <a:solidFill>
              <a:schemeClr val="dk1"/>
            </a:solidFill>
            <a:prstDash val="solid"/>
            <a:miter lim="800000"/>
            <a:headEnd type="none" w="sm" len="sm"/>
            <a:tailEnd type="triangle" w="med" len="med"/>
          </a:ln>
        </p:spPr>
      </p:cxnSp>
      <p:pic>
        <p:nvPicPr>
          <p:cNvPr id="345" name="Google Shape;345;p34"/>
          <p:cNvPicPr preferRelativeResize="0"/>
          <p:nvPr/>
        </p:nvPicPr>
        <p:blipFill>
          <a:blip r:embed="rId3">
            <a:alphaModFix/>
          </a:blip>
          <a:stretch>
            <a:fillRect/>
          </a:stretch>
        </p:blipFill>
        <p:spPr>
          <a:xfrm>
            <a:off x="114300" y="971551"/>
            <a:ext cx="5604844" cy="4868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1000"/>
                                        <p:tgtEl>
                                          <p:spTgt spid="3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1000"/>
                                        <p:tgtEl>
                                          <p:spTgt spid="340"/>
                                        </p:tgtEl>
                                      </p:cBhvr>
                                    </p:animEffect>
                                  </p:childTnLst>
                                </p:cTn>
                              </p:par>
                              <p:par>
                                <p:cTn id="16" presetID="10" presetClass="entr" presetSubtype="0" fill="hold" nodeType="withEffect">
                                  <p:stCondLst>
                                    <p:cond delay="0"/>
                                  </p:stCondLst>
                                  <p:childTnLst>
                                    <p:set>
                                      <p:cBhvr>
                                        <p:cTn id="17" dur="1" fill="hold">
                                          <p:stCondLst>
                                            <p:cond delay="0"/>
                                          </p:stCondLst>
                                        </p:cTn>
                                        <p:tgtEl>
                                          <p:spTgt spid="339"/>
                                        </p:tgtEl>
                                        <p:attrNameLst>
                                          <p:attrName>style.visibility</p:attrName>
                                        </p:attrNameLst>
                                      </p:cBhvr>
                                      <p:to>
                                        <p:strVal val="visible"/>
                                      </p:to>
                                    </p:set>
                                    <p:animEffect transition="in" filter="fade">
                                      <p:cBhvr>
                                        <p:cTn id="18" dur="1000"/>
                                        <p:tgtEl>
                                          <p:spTgt spid="3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1"/>
                                        </p:tgtEl>
                                        <p:attrNameLst>
                                          <p:attrName>style.visibility</p:attrName>
                                        </p:attrNameLst>
                                      </p:cBhvr>
                                      <p:to>
                                        <p:strVal val="visible"/>
                                      </p:to>
                                    </p:set>
                                    <p:animEffect transition="in" filter="fade">
                                      <p:cBhvr>
                                        <p:cTn id="23" dur="1000"/>
                                        <p:tgtEl>
                                          <p:spTgt spid="341"/>
                                        </p:tgtEl>
                                      </p:cBhvr>
                                    </p:animEffect>
                                  </p:childTnLst>
                                </p:cTn>
                              </p:par>
                              <p:par>
                                <p:cTn id="24" presetID="10" presetClass="entr" presetSubtype="0" fill="hold" nodeType="withEffect">
                                  <p:stCondLst>
                                    <p:cond delay="0"/>
                                  </p:stCondLst>
                                  <p:childTnLst>
                                    <p:set>
                                      <p:cBhvr>
                                        <p:cTn id="25" dur="1" fill="hold">
                                          <p:stCondLst>
                                            <p:cond delay="0"/>
                                          </p:stCondLst>
                                        </p:cTn>
                                        <p:tgtEl>
                                          <p:spTgt spid="342"/>
                                        </p:tgtEl>
                                        <p:attrNameLst>
                                          <p:attrName>style.visibility</p:attrName>
                                        </p:attrNameLst>
                                      </p:cBhvr>
                                      <p:to>
                                        <p:strVal val="visible"/>
                                      </p:to>
                                    </p:set>
                                    <p:animEffect transition="in" filter="fade">
                                      <p:cBhvr>
                                        <p:cTn id="2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6"/>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58" name="Google Shape;358;p36"/>
          <p:cNvSpPr/>
          <p:nvPr/>
        </p:nvSpPr>
        <p:spPr>
          <a:xfrm>
            <a:off x="6209869" y="2925806"/>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the entity store and the lookup store (for operand data) are in the same database we have locality.</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59" name="Google Shape;359;p36"/>
          <p:cNvCxnSpPr>
            <a:stCxn id="358" idx="1"/>
          </p:cNvCxnSpPr>
          <p:nvPr/>
        </p:nvCxnSpPr>
        <p:spPr>
          <a:xfrm rot="10800000">
            <a:off x="4279819" y="3056531"/>
            <a:ext cx="1930050" cy="210375"/>
          </a:xfrm>
          <a:prstGeom prst="straightConnector1">
            <a:avLst/>
          </a:prstGeom>
          <a:noFill/>
          <a:ln w="9525" cap="flat" cmpd="sng">
            <a:solidFill>
              <a:schemeClr val="dk1"/>
            </a:solidFill>
            <a:prstDash val="solid"/>
            <a:miter lim="800000"/>
            <a:headEnd type="none" w="sm" len="sm"/>
            <a:tailEnd type="triangle" w="med" len="med"/>
          </a:ln>
        </p:spPr>
      </p:cxnSp>
      <p:sp>
        <p:nvSpPr>
          <p:cNvPr id="360" name="Google Shape;360;p36"/>
          <p:cNvSpPr/>
          <p:nvPr/>
        </p:nvSpPr>
        <p:spPr>
          <a:xfrm>
            <a:off x="6570881" y="3785569"/>
            <a:ext cx="1577250" cy="5204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means that operand data can be accessed by a database join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1" name="Google Shape;361;p36"/>
          <p:cNvCxnSpPr>
            <a:stCxn id="360" idx="1"/>
          </p:cNvCxnSpPr>
          <p:nvPr/>
        </p:nvCxnSpPr>
        <p:spPr>
          <a:xfrm rot="10800000">
            <a:off x="4167206" y="3292031"/>
            <a:ext cx="2403675" cy="753750"/>
          </a:xfrm>
          <a:prstGeom prst="straightConnector1">
            <a:avLst/>
          </a:prstGeom>
          <a:noFill/>
          <a:ln w="9525" cap="flat" cmpd="sng">
            <a:solidFill>
              <a:schemeClr val="dk1"/>
            </a:solidFill>
            <a:prstDash val="solid"/>
            <a:miter lim="800000"/>
            <a:headEnd type="none" w="sm" len="sm"/>
            <a:tailEnd type="triangle" w="med" len="med"/>
          </a:ln>
        </p:spPr>
      </p:cxnSp>
      <p:sp>
        <p:nvSpPr>
          <p:cNvPr id="362" name="Google Shape;362;p36"/>
          <p:cNvSpPr/>
          <p:nvPr/>
        </p:nvSpPr>
        <p:spPr>
          <a:xfrm>
            <a:off x="6797813" y="2162231"/>
            <a:ext cx="1577250"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It also means that we can have a transactional outbox</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3" name="Google Shape;363;p36"/>
          <p:cNvCxnSpPr>
            <a:stCxn id="362" idx="1"/>
          </p:cNvCxnSpPr>
          <p:nvPr/>
        </p:nvCxnSpPr>
        <p:spPr>
          <a:xfrm flipH="1">
            <a:off x="4183313" y="2362594"/>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10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1"/>
                                        </p:tgtEl>
                                        <p:attrNameLst>
                                          <p:attrName>style.visibility</p:attrName>
                                        </p:attrNameLst>
                                      </p:cBhvr>
                                      <p:to>
                                        <p:strVal val="visible"/>
                                      </p:to>
                                    </p:set>
                                    <p:animEffect transition="in" filter="fade">
                                      <p:cBhvr>
                                        <p:cTn id="15" dur="1000"/>
                                        <p:tgtEl>
                                          <p:spTgt spid="361"/>
                                        </p:tgtEl>
                                      </p:cBhvr>
                                    </p:animEffect>
                                  </p:childTnLst>
                                </p:cTn>
                              </p:par>
                              <p:par>
                                <p:cTn id="16" presetID="10" presetClass="entr" presetSubtype="0" fill="hold" nodeType="with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2"/>
                                        </p:tgtEl>
                                        <p:attrNameLst>
                                          <p:attrName>style.visibility</p:attrName>
                                        </p:attrNameLst>
                                      </p:cBhvr>
                                      <p:to>
                                        <p:strVal val="visible"/>
                                      </p:to>
                                    </p:set>
                                    <p:animEffect transition="in" filter="fade">
                                      <p:cBhvr>
                                        <p:cTn id="23" dur="1000"/>
                                        <p:tgtEl>
                                          <p:spTgt spid="362"/>
                                        </p:tgtEl>
                                      </p:cBhvr>
                                    </p:animEffect>
                                  </p:childTnLst>
                                </p:cTn>
                              </p:par>
                              <p:par>
                                <p:cTn id="24" presetID="10" presetClass="entr" presetSubtype="0" fill="hold" nodeType="withEffect">
                                  <p:stCondLst>
                                    <p:cond delay="0"/>
                                  </p:stCondLst>
                                  <p:childTnLst>
                                    <p:set>
                                      <p:cBhvr>
                                        <p:cTn id="25" dur="1" fill="hold">
                                          <p:stCondLst>
                                            <p:cond delay="0"/>
                                          </p:stCondLst>
                                        </p:cTn>
                                        <p:tgtEl>
                                          <p:spTgt spid="363"/>
                                        </p:tgtEl>
                                        <p:attrNameLst>
                                          <p:attrName>style.visibility</p:attrName>
                                        </p:attrNameLst>
                                      </p:cBhvr>
                                      <p:to>
                                        <p:strVal val="visible"/>
                                      </p:to>
                                    </p:set>
                                    <p:animEffect transition="in" filter="fade">
                                      <p:cBhvr>
                                        <p:cTn id="26" dur="10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7"/>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70" name="Google Shape;370;p37"/>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distributed database that does not support ACID we can only gain locality with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1" name="Google Shape;371;p37"/>
          <p:cNvCxnSpPr>
            <a:stCxn id="370" idx="1"/>
          </p:cNvCxnSpPr>
          <p:nvPr/>
        </p:nvCxnSpPr>
        <p:spPr>
          <a:xfrm rot="10800000">
            <a:off x="4210163" y="3311119"/>
            <a:ext cx="2526975" cy="24075"/>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37"/>
          <p:cNvSpPr/>
          <p:nvPr/>
        </p:nvSpPr>
        <p:spPr>
          <a:xfrm>
            <a:off x="6797813" y="2162231"/>
            <a:ext cx="1629225" cy="5427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have a transactional outbox with ACID transaction support still.</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3" name="Google Shape;373;p37"/>
          <p:cNvCxnSpPr>
            <a:stCxn id="372" idx="1"/>
          </p:cNvCxnSpPr>
          <p:nvPr/>
        </p:nvCxnSpPr>
        <p:spPr>
          <a:xfrm flipH="1">
            <a:off x="4183313" y="2433581"/>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animEffect transition="in" filter="fade">
                                      <p:cBhvr>
                                        <p:cTn id="10" dur="1000"/>
                                        <p:tgtEl>
                                          <p:spTgt spid="3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3"/>
                                        </p:tgtEl>
                                        <p:attrNameLst>
                                          <p:attrName>style.visibility</p:attrName>
                                        </p:attrNameLst>
                                      </p:cBhvr>
                                      <p:to>
                                        <p:strVal val="visible"/>
                                      </p:to>
                                    </p:set>
                                    <p:animEffect transition="in" filter="fade">
                                      <p:cBhvr>
                                        <p:cTn id="15" dur="1000"/>
                                        <p:tgtEl>
                                          <p:spTgt spid="373"/>
                                        </p:tgtEl>
                                      </p:cBhvr>
                                    </p:animEffect>
                                  </p:childTnLst>
                                </p:cTn>
                              </p:par>
                              <p:par>
                                <p:cTn id="16" presetID="10" presetClass="entr" presetSubtype="0" fill="hold" nodeType="withEffect">
                                  <p:stCondLst>
                                    <p:cond delay="0"/>
                                  </p:stCondLst>
                                  <p:childTnLst>
                                    <p:set>
                                      <p:cBhvr>
                                        <p:cTn id="17" dur="1" fill="hold">
                                          <p:stCondLst>
                                            <p:cond delay="0"/>
                                          </p:stCondLst>
                                        </p:cTn>
                                        <p:tgtEl>
                                          <p:spTgt spid="372"/>
                                        </p:tgtEl>
                                        <p:attrNameLst>
                                          <p:attrName>style.visibility</p:attrName>
                                        </p:attrNameLst>
                                      </p:cBhvr>
                                      <p:to>
                                        <p:strVal val="visible"/>
                                      </p:to>
                                    </p:set>
                                    <p:animEffect transition="in" filter="fade">
                                      <p:cBhvr>
                                        <p:cTn id="18"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33655</TotalTime>
  <Words>12498</Words>
  <Application>Microsoft Macintosh PowerPoint</Application>
  <PresentationFormat>On-screen Show (4:3)</PresentationFormat>
  <Paragraphs>1960</Paragraphs>
  <Slides>194</Slides>
  <Notes>88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194</vt:i4>
      </vt:variant>
    </vt:vector>
  </HeadingPairs>
  <TitlesOfParts>
    <vt:vector size="200" baseType="lpstr">
      <vt:lpstr>Arial</vt:lpstr>
      <vt:lpstr>Calibri</vt:lpstr>
      <vt:lpstr>Inter Medium</vt:lpstr>
      <vt:lpstr>Inter-Regular</vt:lpstr>
      <vt:lpstr>Ubuntu</vt:lpstr>
      <vt:lpstr>Office Theme</vt:lpstr>
      <vt:lpstr>Practical Messaging</vt:lpstr>
      <vt:lpstr>Who are you?</vt:lpstr>
      <vt:lpstr>Day Two Agenda</vt:lpstr>
      <vt:lpstr>Housekeeping</vt:lpstr>
      <vt:lpstr>PowerPoint Presentation</vt:lpstr>
      <vt:lpstr>Messaging and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Order</vt:lpstr>
      <vt:lpstr>PowerPoint Presentation</vt:lpstr>
      <vt:lpstr>PowerPoint Presentation</vt:lpstr>
      <vt:lpstr>PowerPoint Presentation</vt:lpstr>
      <vt:lpstr>PowerPoint Presentation</vt:lpstr>
      <vt:lpstr>PowerPoint Presentation</vt:lpstr>
      <vt:lpstr>3 Guaranteed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Event Driven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Versioning</vt:lpstr>
      <vt:lpstr>PowerPoint Presentation</vt:lpstr>
      <vt:lpstr>PowerPoint Presentation</vt:lpstr>
      <vt:lpstr>PowerPoint Presentation</vt:lpstr>
      <vt:lpstr>PowerPoint Presentation</vt:lpstr>
      <vt:lpstr>PowerPoint Presentation</vt:lpstr>
      <vt:lpstr>6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Observability</vt:lpstr>
      <vt:lpstr>PowerPoint Presentation</vt:lpstr>
      <vt:lpstr>PowerPoint Presentation</vt:lpstr>
      <vt:lpstr>PowerPoint Presentation</vt:lpstr>
      <vt:lpstr>8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Consumers</vt:lpstr>
      <vt:lpstr>Task Based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Next Steps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649</cp:revision>
  <dcterms:created xsi:type="dcterms:W3CDTF">2012-05-22T19:34:54Z</dcterms:created>
  <dcterms:modified xsi:type="dcterms:W3CDTF">2022-10-31T20:55:32Z</dcterms:modified>
</cp:coreProperties>
</file>